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57" r:id="rId6"/>
    <p:sldId id="274" r:id="rId7"/>
    <p:sldId id="261" r:id="rId8"/>
    <p:sldId id="276" r:id="rId9"/>
    <p:sldId id="260" r:id="rId10"/>
    <p:sldId id="271" r:id="rId11"/>
    <p:sldId id="272" r:id="rId12"/>
    <p:sldId id="258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E989D8-1639-9234-D304-ABA8480C2AD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t" anchorCtr="0" compatLnSpc="1">
            <a:noAutofit/>
          </a:bodyPr>
          <a:lstStyle/>
          <a:p>
            <a:pPr defTabSz="4832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8B6ED-9F23-2E73-DF59-9D7BE1CDA3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143582" y="0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t" anchorCtr="0" compatLnSpc="1">
            <a:noAutofit/>
          </a:bodyPr>
          <a:lstStyle/>
          <a:p>
            <a:pPr algn="r" defTabSz="4832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CD079D-F7DB-4880-B125-AE4DDA77A696}" type="datetime1">
              <a:rPr lang="en-US" sz="1200">
                <a:solidFill>
                  <a:srgbClr val="000000"/>
                </a:solidFill>
                <a:latin typeface="Aptos"/>
              </a:rPr>
              <a:pPr algn="r" defTabSz="4832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8/7/2025</a:t>
            </a:fld>
            <a:endParaRPr lang="en-US" sz="12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763F9-2BF4-D2B1-B5F1-71EC9495353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119469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b" anchorCtr="0" compatLnSpc="1">
            <a:noAutofit/>
          </a:bodyPr>
          <a:lstStyle/>
          <a:p>
            <a:pPr defTabSz="4832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5833F-0519-8779-B4D4-B30F3340658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143582" y="9119469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b" anchorCtr="0" compatLnSpc="1">
            <a:noAutofit/>
          </a:bodyPr>
          <a:lstStyle/>
          <a:p>
            <a:pPr algn="r" defTabSz="4832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7D5CFE-B2AB-47AE-9A6C-5E3FC72B429D}" type="slidenum">
              <a:pPr algn="r" defTabSz="4832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55976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3DC7F3-1A8A-62EE-CD72-7D388B80865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t" anchorCtr="0" compatLnSpc="1">
            <a:noAutofit/>
          </a:bodyPr>
          <a:lstStyle>
            <a:lvl1pPr marL="0" marR="0" lvl="0" indent="0" algn="l" defTabSz="4832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8B5BE-1B66-3D1A-7546-D0794F8968C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143582" y="0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t" anchorCtr="0" compatLnSpc="1">
            <a:noAutofit/>
          </a:bodyPr>
          <a:lstStyle>
            <a:lvl1pPr marL="0" marR="0" lvl="0" indent="0" algn="r" defTabSz="4832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C9FFA1C-A257-4F59-8CAB-F0F34134D421}" type="datetime1">
              <a:rPr lang="en-US"/>
              <a:pPr lvl="0"/>
              <a:t>8/7/2025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32F08A-C871-4AF8-FC52-89C7BDE6E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7D0CB0-DB73-5719-A4AB-5D6EE8F9901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31520" y="4620576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E4FFD-5C16-28B6-111D-CA34DCEE4E2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119469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b" anchorCtr="0" compatLnSpc="1">
            <a:noAutofit/>
          </a:bodyPr>
          <a:lstStyle>
            <a:lvl1pPr marL="0" marR="0" lvl="0" indent="0" algn="l" defTabSz="4832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46E1B-7652-6099-8FF2-D37179C3378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143582" y="9119469"/>
            <a:ext cx="3169920" cy="48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3" tIns="48327" rIns="96653" bIns="48327" anchor="b" anchorCtr="0" compatLnSpc="1">
            <a:noAutofit/>
          </a:bodyPr>
          <a:lstStyle>
            <a:lvl1pPr marL="0" marR="0" lvl="0" indent="0" algn="r" defTabSz="4832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B12990C-ECED-4C0B-8134-C22A5778DC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3D7F-8EF0-B1A3-8EBD-D76F32D6BF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83576" y="4085173"/>
            <a:ext cx="6704216" cy="644770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06A45-ACA9-66E1-DBE4-19D2CB027E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576" y="4746568"/>
            <a:ext cx="6704216" cy="495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E506A12-BA31-2A0A-74C4-9175DC2FCC64}"/>
              </a:ext>
            </a:extLst>
          </p:cNvPr>
          <p:cNvCxnSpPr/>
          <p:nvPr/>
        </p:nvCxnSpPr>
        <p:spPr>
          <a:xfrm>
            <a:off x="1646194" y="3555050"/>
            <a:ext cx="5258806" cy="0"/>
          </a:xfrm>
          <a:prstGeom prst="straightConnector1">
            <a:avLst/>
          </a:prstGeom>
          <a:noFill/>
          <a:ln w="44448" cap="flat">
            <a:solidFill>
              <a:srgbClr val="18988B"/>
            </a:solidFill>
            <a:prstDash val="solid"/>
            <a:miter/>
          </a:ln>
        </p:spPr>
      </p:cxnSp>
      <p:pic>
        <p:nvPicPr>
          <p:cNvPr id="5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9205A9DD-849F-5960-790D-3BDE5661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61" y="1196410"/>
            <a:ext cx="2901510" cy="2076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 descr="A blue rectangular object with a shadow&#10;&#10;AI-generated content may be incorrect.">
            <a:extLst>
              <a:ext uri="{FF2B5EF4-FFF2-40B4-BE49-F238E27FC236}">
                <a16:creationId xmlns:a16="http://schemas.microsoft.com/office/drawing/2014/main" id="{F30302C6-AF05-CACD-E38E-58C73D53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" y="-8547"/>
            <a:ext cx="1307507" cy="69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ustomer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F3D7F-8EF0-B1A3-8EBD-D76F32D6BF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83576" y="4085173"/>
            <a:ext cx="6704216" cy="644770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06A45-ACA9-66E1-DBE4-19D2CB027E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3576" y="4746568"/>
            <a:ext cx="6704216" cy="4955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5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9205A9DD-849F-5960-790D-3BDE56619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61" y="1196410"/>
            <a:ext cx="2901510" cy="2076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 descr="A blue rectangular object with a shadow&#10;&#10;AI-generated content may be incorrect.">
            <a:extLst>
              <a:ext uri="{FF2B5EF4-FFF2-40B4-BE49-F238E27FC236}">
                <a16:creationId xmlns:a16="http://schemas.microsoft.com/office/drawing/2014/main" id="{F30302C6-AF05-CACD-E38E-58C73D537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" y="-8547"/>
            <a:ext cx="1307507" cy="6908917"/>
          </a:xfrm>
          <a:prstGeom prst="rect">
            <a:avLst/>
          </a:prstGeom>
        </p:spPr>
      </p:pic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38E9E19D-23C7-2F46-8F29-183E42C1848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196410"/>
            <a:ext cx="0" cy="2008261"/>
          </a:xfrm>
          <a:prstGeom prst="straightConnector1">
            <a:avLst/>
          </a:prstGeom>
          <a:noFill/>
          <a:ln w="44448" cap="flat">
            <a:solidFill>
              <a:srgbClr val="18988B"/>
            </a:solidFill>
            <a:prstDash val="solid"/>
            <a:miter/>
          </a:ln>
        </p:spPr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08C8A5-3A93-8FBC-DFDF-512DFCA143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64405" y="1457642"/>
            <a:ext cx="2076432" cy="15541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Customer Logo</a:t>
            </a:r>
          </a:p>
        </p:txBody>
      </p:sp>
    </p:spTree>
    <p:extLst>
      <p:ext uri="{BB962C8B-B14F-4D97-AF65-F5344CB8AC3E}">
        <p14:creationId xmlns:p14="http://schemas.microsoft.com/office/powerpoint/2010/main" val="22650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2E26-F021-174F-BD56-4CD319EC02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C972F3-BFD7-AA6A-D2A1-F45057B3ECF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1077" y="1197031"/>
            <a:ext cx="8234272" cy="49799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9F7333-EDD9-02FE-4759-3CB6BE043571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8" descr="A blue and green logo&#10;&#10;AI-generated content may be incorrect.">
            <a:extLst>
              <a:ext uri="{FF2B5EF4-FFF2-40B4-BE49-F238E27FC236}">
                <a16:creationId xmlns:a16="http://schemas.microsoft.com/office/drawing/2014/main" id="{E2F12F4A-94A6-BF64-5FF6-34F3301B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0" y="171175"/>
            <a:ext cx="1263444" cy="9042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748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(Confidenti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0ED07-D373-D2E5-5A07-A1B5A95DEB82}"/>
              </a:ext>
            </a:extLst>
          </p:cNvPr>
          <p:cNvSpPr txBox="1"/>
          <p:nvPr userDrawn="1"/>
        </p:nvSpPr>
        <p:spPr>
          <a:xfrm rot="20031243">
            <a:off x="748837" y="3025276"/>
            <a:ext cx="7298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bg1">
                    <a:lumMod val="95000"/>
                  </a:schemeClr>
                </a:solidFill>
              </a:rPr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02E26-F021-174F-BD56-4CD319EC02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C972F3-BFD7-AA6A-D2A1-F45057B3ECF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1077" y="1197031"/>
            <a:ext cx="8234272" cy="49799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9F7333-EDD9-02FE-4759-3CB6BE043571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6" name="Picture 8" descr="A blue and green logo&#10;&#10;AI-generated content may be incorrect.">
            <a:extLst>
              <a:ext uri="{FF2B5EF4-FFF2-40B4-BE49-F238E27FC236}">
                <a16:creationId xmlns:a16="http://schemas.microsoft.com/office/drawing/2014/main" id="{E2F12F4A-94A6-BF64-5FF6-34F3301B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0" y="171175"/>
            <a:ext cx="1263444" cy="9042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69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F5B1-7B1E-9DF9-7CCA-F58DA988D9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76FF28-56C8-029E-29B6-3E6FDC503B3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1077" y="1197031"/>
            <a:ext cx="8234272" cy="49799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5268C-36EC-432A-EF3D-F8DA661A566D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0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C7FB-D41A-1CF6-9643-209CA0193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694" y="2755672"/>
            <a:ext cx="6525057" cy="67332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section break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1A10C-F304-0B07-F475-20CF5EDA4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2694" y="3716624"/>
            <a:ext cx="6525057" cy="8138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section break subtitle</a:t>
            </a:r>
          </a:p>
        </p:txBody>
      </p:sp>
      <p:pic>
        <p:nvPicPr>
          <p:cNvPr id="5" name="Picture 7" descr="A black and white background with a black rectangle&#10;&#10;AI-generated content may be incorrect.">
            <a:extLst>
              <a:ext uri="{FF2B5EF4-FFF2-40B4-BE49-F238E27FC236}">
                <a16:creationId xmlns:a16="http://schemas.microsoft.com/office/drawing/2014/main" id="{682C3FB4-1E5C-B794-2D61-8901E051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546"/>
          <a:stretch>
            <a:fillRect/>
          </a:stretch>
        </p:blipFill>
        <p:spPr>
          <a:xfrm>
            <a:off x="3520869" y="0"/>
            <a:ext cx="5623130" cy="4530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A black and grey background&#10;&#10;AI-generated content may be incorrect.">
            <a:extLst>
              <a:ext uri="{FF2B5EF4-FFF2-40B4-BE49-F238E27FC236}">
                <a16:creationId xmlns:a16="http://schemas.microsoft.com/office/drawing/2014/main" id="{1A888A0E-9016-9CCA-F7A1-7B2DA0A7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2321785" y="1795008"/>
            <a:ext cx="4500429" cy="56255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 descr="A blue and green logo&#10;&#10;AI-generated content may be incorrect.">
            <a:extLst>
              <a:ext uri="{FF2B5EF4-FFF2-40B4-BE49-F238E27FC236}">
                <a16:creationId xmlns:a16="http://schemas.microsoft.com/office/drawing/2014/main" id="{802CA298-19A9-9CEA-694C-96C632F89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65" y="120426"/>
            <a:ext cx="2716554" cy="19442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4012FC5B-EF15-FA2D-DFE2-2EB8CCA3696D}"/>
              </a:ext>
            </a:extLst>
          </p:cNvPr>
          <p:cNvCxnSpPr/>
          <p:nvPr/>
        </p:nvCxnSpPr>
        <p:spPr>
          <a:xfrm>
            <a:off x="432694" y="3555050"/>
            <a:ext cx="5258805" cy="0"/>
          </a:xfrm>
          <a:prstGeom prst="straightConnector1">
            <a:avLst/>
          </a:prstGeom>
          <a:noFill/>
          <a:ln w="44448" cap="flat">
            <a:solidFill>
              <a:srgbClr val="18988B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2907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52C510-3C75-DBBD-D302-CF093DF701C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0679" y="1197031"/>
            <a:ext cx="4423409" cy="49799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0154-4DE6-F74A-73D4-288AD1E910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81077" y="1197031"/>
            <a:ext cx="4041547" cy="49799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C1E117-DAAB-6501-0662-28D4810747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077" y="243020"/>
            <a:ext cx="7029971" cy="74585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EA2D3-740E-38C5-AD37-58808F38215A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7" name="Picture 3" descr="A blue and green logo&#10;&#10;AI-generated content may be incorrect.">
            <a:extLst>
              <a:ext uri="{FF2B5EF4-FFF2-40B4-BE49-F238E27FC236}">
                <a16:creationId xmlns:a16="http://schemas.microsoft.com/office/drawing/2014/main" id="{08206937-EF2D-ECB1-F26E-44738F5D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0" y="171175"/>
            <a:ext cx="1263444" cy="9042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208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8636-D512-F9DC-819F-C3C98E9D8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910" y="243020"/>
            <a:ext cx="6734345" cy="74585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8755A6-F346-2D6A-50D6-52F765BB6182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5" name="Picture 6" descr="A blue and green logo&#10;&#10;AI-generated content may be incorrect.">
            <a:extLst>
              <a:ext uri="{FF2B5EF4-FFF2-40B4-BE49-F238E27FC236}">
                <a16:creationId xmlns:a16="http://schemas.microsoft.com/office/drawing/2014/main" id="{8FDDE251-7F81-B701-9BC6-7FC7B6E9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0" y="171175"/>
            <a:ext cx="1263444" cy="9042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5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3A89D71-33B7-CDA4-17A0-DB007CEAAEE5}"/>
              </a:ext>
            </a:extLst>
          </p:cNvPr>
          <p:cNvSpPr/>
          <p:nvPr/>
        </p:nvSpPr>
        <p:spPr>
          <a:xfrm>
            <a:off x="0" y="0"/>
            <a:ext cx="85459" cy="6858000"/>
          </a:xfrm>
          <a:prstGeom prst="rect">
            <a:avLst/>
          </a:prstGeom>
          <a:solidFill>
            <a:srgbClr val="003057"/>
          </a:solidFill>
          <a:ln w="12701" cap="flat">
            <a:solidFill>
              <a:srgbClr val="00305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2CBCDFD5-8F02-1131-46A7-046D1FC8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580" y="171175"/>
            <a:ext cx="1263444" cy="90425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185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F25EB-487A-9854-092E-7842FFFC2E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910" y="147090"/>
            <a:ext cx="7025289" cy="8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51E3B-650B-BD58-E883-395979190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9910" y="1197031"/>
            <a:ext cx="8225439" cy="4979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54AA0EC9-6AB1-841B-0533-EDE6ECFE348B}"/>
              </a:ext>
            </a:extLst>
          </p:cNvPr>
          <p:cNvSpPr txBox="1">
            <a:spLocks/>
          </p:cNvSpPr>
          <p:nvPr userDrawn="1"/>
        </p:nvSpPr>
        <p:spPr>
          <a:xfrm>
            <a:off x="289910" y="6623752"/>
            <a:ext cx="3362235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defPPr>
              <a:defRPr lang="en-US"/>
            </a:defPPr>
            <a:lvl1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1" i="0" u="none" strike="noStrike" kern="1200" cap="none" spc="0" baseline="0">
                <a:solidFill>
                  <a:srgbClr val="898989"/>
                </a:solidFill>
                <a:uFillTx/>
                <a:latin typeface="Aptos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BAF3A2-4011-47D1-B0E3-13F7F69AF6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003057"/>
          </a:solidFill>
          <a:uFillTx/>
          <a:latin typeface="Aptos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102F-C7E7-9149-87E0-8EA08EF1F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2026 Soccer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97F8E-1889-9F4A-E14A-5194D6DBA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7"/>
          <a:stretch/>
        </p:blipFill>
        <p:spPr>
          <a:xfrm>
            <a:off x="5001767" y="1615846"/>
            <a:ext cx="3400975" cy="14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018D-F759-13C9-5D26-0A6277DC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FIFA World Cup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FBB317-28D7-26DD-86E4-797E8574EF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077" y="1087303"/>
            <a:ext cx="7573619" cy="4979932"/>
          </a:xfrm>
        </p:spPr>
        <p:txBody>
          <a:bodyPr numCol="1">
            <a:normAutofit/>
          </a:bodyPr>
          <a:lstStyle/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The 2026 edition of the World Cup will kick off in mid-June in host cities across the US, Canada &amp; Mexico. </a:t>
            </a: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The tournament has been expanded to include 48 teams for the first time (up from 32 historically), so it will be the biggest World Cup yet!</a:t>
            </a:r>
            <a:endParaRPr lang="en-US" sz="2000" i="0" dirty="0">
              <a:solidFill>
                <a:srgbClr val="03122B"/>
              </a:solidFill>
              <a:effectLst/>
              <a:latin typeface="FIFASans Regular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Final will be played on </a:t>
            </a:r>
            <a:r>
              <a:rPr lang="en-US" sz="2000" b="1" i="0" dirty="0">
                <a:solidFill>
                  <a:srgbClr val="03122B"/>
                </a:solidFill>
                <a:effectLst/>
                <a:latin typeface="inherit"/>
              </a:rPr>
              <a:t>July 19, 2026</a:t>
            </a: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, in New York/New Jersey</a:t>
            </a:r>
            <a:endParaRPr lang="en-US" sz="2000" i="0" dirty="0">
              <a:solidFill>
                <a:srgbClr val="03122B"/>
              </a:solidFill>
              <a:effectLst/>
              <a:latin typeface="FIFASans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9871B-D86F-82C3-9C0E-D8AAF3F2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34"/>
          <a:stretch/>
        </p:blipFill>
        <p:spPr>
          <a:xfrm>
            <a:off x="941198" y="2890830"/>
            <a:ext cx="6627499" cy="34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D2F3-B231-362A-6F80-F99068FD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7641-2F9A-DFE8-0FC9-CF4FA38D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Soccer Federation License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B186E4-3A8D-6EEA-557C-7D70791212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077" y="1087303"/>
            <a:ext cx="8111484" cy="5331604"/>
          </a:xfrm>
        </p:spPr>
        <p:txBody>
          <a:bodyPr numCol="1">
            <a:normAutofit/>
          </a:bodyPr>
          <a:lstStyle/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Soccer is a growing sport with an expanding fan base in the U.S. and Hoffmaster is excited to partner with the </a:t>
            </a:r>
            <a:r>
              <a:rPr lang="en-US" sz="2000" b="1" i="1" dirty="0">
                <a:solidFill>
                  <a:srgbClr val="03122B"/>
                </a:solidFill>
                <a:effectLst/>
                <a:latin typeface="inherit"/>
              </a:rPr>
              <a:t>US Soccer Federation </a:t>
            </a: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to provide licensed partyware for the 2026 World Cup.  </a:t>
            </a: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3122B"/>
              </a:solidFill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3122B"/>
              </a:solidFill>
              <a:effectLst/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3122B"/>
              </a:solidFill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3122B"/>
              </a:solidFill>
              <a:effectLst/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3122B"/>
              </a:solidFill>
              <a:effectLst/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3122B"/>
              </a:solidFill>
              <a:effectLst/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03122B"/>
              </a:solidFill>
              <a:effectLst/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US Soccer will have partnerships across a large variety of product categories and all channels of retail – don’t miss out on capitalizing on this premier event!</a:t>
            </a: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3122B"/>
              </a:solidFill>
              <a:latin typeface="inherit"/>
            </a:endParaRPr>
          </a:p>
          <a:p>
            <a:pPr algn="l" fontAlgn="auto">
              <a:lnSpc>
                <a:spcPts val="192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3122B"/>
                </a:solidFill>
                <a:effectLst/>
                <a:latin typeface="inherit"/>
              </a:rPr>
              <a:t>Hoffmaster’s program of US Soccer-licensed product, along with general soccer items provides an opportunity to support all fan bases!</a:t>
            </a:r>
            <a:endParaRPr lang="en-US" sz="2000" i="0" dirty="0">
              <a:solidFill>
                <a:srgbClr val="03122B"/>
              </a:solidFill>
              <a:effectLst/>
              <a:latin typeface="FIFASans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04076-A0C7-C441-84E8-995D1E1D6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66" r="-1"/>
          <a:stretch>
            <a:fillRect/>
          </a:stretch>
        </p:blipFill>
        <p:spPr>
          <a:xfrm>
            <a:off x="751439" y="2118794"/>
            <a:ext cx="6844418" cy="2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BCED-6DE5-ADD7-BE6C-723172F7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Soccer Licensed Assortment</a:t>
            </a:r>
          </a:p>
        </p:txBody>
      </p:sp>
      <p:pic>
        <p:nvPicPr>
          <p:cNvPr id="4" name="Picture 3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55FB7B7C-2F39-32B1-123B-A59C2923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8" t="67459" r="31099" b="2542"/>
          <a:stretch>
            <a:fillRect/>
          </a:stretch>
        </p:blipFill>
        <p:spPr>
          <a:xfrm>
            <a:off x="2326748" y="3883310"/>
            <a:ext cx="2353901" cy="1537324"/>
          </a:xfrm>
          <a:prstGeom prst="rect">
            <a:avLst/>
          </a:prstGeom>
        </p:spPr>
      </p:pic>
      <p:pic>
        <p:nvPicPr>
          <p:cNvPr id="5" name="Picture 4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0CEE14D5-6DFA-EAB1-C0E2-C0F0987E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64484" r="69034" b="2974"/>
          <a:stretch>
            <a:fillRect/>
          </a:stretch>
        </p:blipFill>
        <p:spPr>
          <a:xfrm>
            <a:off x="517282" y="3753074"/>
            <a:ext cx="1602463" cy="1667560"/>
          </a:xfrm>
          <a:prstGeom prst="rect">
            <a:avLst/>
          </a:prstGeom>
        </p:spPr>
      </p:pic>
      <p:pic>
        <p:nvPicPr>
          <p:cNvPr id="6" name="Picture 5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1491A54E-1B42-8E2D-3137-5AF8FBB2B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9" t="32315" r="11546" b="37959"/>
          <a:stretch>
            <a:fillRect/>
          </a:stretch>
        </p:blipFill>
        <p:spPr>
          <a:xfrm>
            <a:off x="4990425" y="1451123"/>
            <a:ext cx="2109668" cy="1901094"/>
          </a:xfrm>
          <a:prstGeom prst="rect">
            <a:avLst/>
          </a:prstGeom>
        </p:spPr>
      </p:pic>
      <p:pic>
        <p:nvPicPr>
          <p:cNvPr id="7" name="Picture 6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20BD3A6F-3C6B-8381-F67D-35F410E74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8" t="24262" r="36873" b="38107"/>
          <a:stretch>
            <a:fillRect/>
          </a:stretch>
        </p:blipFill>
        <p:spPr>
          <a:xfrm>
            <a:off x="2886074" y="1451123"/>
            <a:ext cx="1865014" cy="1928388"/>
          </a:xfrm>
          <a:prstGeom prst="rect">
            <a:avLst/>
          </a:prstGeom>
        </p:spPr>
      </p:pic>
      <p:pic>
        <p:nvPicPr>
          <p:cNvPr id="9" name="Picture 8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0D8FBA4A-6CF5-D0CB-3B76-BFE35FCE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13765" r="64595" b="38533"/>
          <a:stretch>
            <a:fillRect/>
          </a:stretch>
        </p:blipFill>
        <p:spPr>
          <a:xfrm>
            <a:off x="416741" y="933873"/>
            <a:ext cx="2346742" cy="2444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70C7D-5D3A-FB14-D02B-A99FC2BCC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610" y="1078992"/>
            <a:ext cx="1211196" cy="3425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03E1DC-5D99-2B4C-28E5-3C472BCF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869" y="4699690"/>
            <a:ext cx="2295859" cy="1147930"/>
          </a:xfrm>
          <a:prstGeom prst="rect">
            <a:avLst/>
          </a:prstGeom>
        </p:spPr>
      </p:pic>
      <p:pic>
        <p:nvPicPr>
          <p:cNvPr id="3" name="Picture 2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4A3ED4C8-A5D7-89ED-C082-568511D2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8" t="63375" r="3453" b="1300"/>
          <a:stretch>
            <a:fillRect/>
          </a:stretch>
        </p:blipFill>
        <p:spPr>
          <a:xfrm>
            <a:off x="4934144" y="3883310"/>
            <a:ext cx="1865014" cy="18101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FF85B1-6677-ED2C-362F-74F5177EF3C8}"/>
              </a:ext>
            </a:extLst>
          </p:cNvPr>
          <p:cNvSpPr/>
          <p:nvPr/>
        </p:nvSpPr>
        <p:spPr>
          <a:xfrm>
            <a:off x="6799158" y="5218176"/>
            <a:ext cx="225097" cy="14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6C516-2C2F-C377-BD8A-E3B7540FE2C7}"/>
              </a:ext>
            </a:extLst>
          </p:cNvPr>
          <p:cNvSpPr/>
          <p:nvPr/>
        </p:nvSpPr>
        <p:spPr>
          <a:xfrm>
            <a:off x="7519767" y="1508760"/>
            <a:ext cx="225097" cy="28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4DC36-5CF8-5F1F-817F-B0982C8AC89C}"/>
              </a:ext>
            </a:extLst>
          </p:cNvPr>
          <p:cNvSpPr txBox="1"/>
          <p:nvPr/>
        </p:nvSpPr>
        <p:spPr>
          <a:xfrm>
            <a:off x="517282" y="5810667"/>
            <a:ext cx="62818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Hoffmaster’s online distribution policy prohibits customers from selling USSF product on third party websites such as Amazon.com, </a:t>
            </a:r>
            <a:r>
              <a:rPr lang="en-US" sz="10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Ebay</a:t>
            </a:r>
            <a:r>
              <a:rPr lang="en-US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etc. Customer may sell USSF product on their own website, provided that the customer maintains complete control of the transactional environment. 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6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7C52-27E4-5C8F-297F-DD109B610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CDF4-CD83-4ADF-DA7E-6F84AED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Soccer Assortment</a:t>
            </a:r>
          </a:p>
        </p:txBody>
      </p:sp>
      <p:pic>
        <p:nvPicPr>
          <p:cNvPr id="4" name="Picture 3" descr="A football ball in a net&#10;&#10;AI-generated content may be incorrect.">
            <a:extLst>
              <a:ext uri="{FF2B5EF4-FFF2-40B4-BE49-F238E27FC236}">
                <a16:creationId xmlns:a16="http://schemas.microsoft.com/office/drawing/2014/main" id="{38501F29-9DE1-33FD-BE64-8BE24706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59" y="4278986"/>
            <a:ext cx="2009348" cy="2009348"/>
          </a:xfrm>
          <a:prstGeom prst="rect">
            <a:avLst/>
          </a:prstGeom>
        </p:spPr>
      </p:pic>
      <p:pic>
        <p:nvPicPr>
          <p:cNvPr id="6" name="Picture 5" descr="A paper plate with a football ball pattern&#10;&#10;AI-generated content may be incorrect.">
            <a:extLst>
              <a:ext uri="{FF2B5EF4-FFF2-40B4-BE49-F238E27FC236}">
                <a16:creationId xmlns:a16="http://schemas.microsoft.com/office/drawing/2014/main" id="{30EB0EED-B2A1-588E-BAC0-B7EB2D894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18" y="1976023"/>
            <a:ext cx="1938529" cy="1938529"/>
          </a:xfrm>
          <a:prstGeom prst="rect">
            <a:avLst/>
          </a:prstGeom>
        </p:spPr>
      </p:pic>
      <p:pic>
        <p:nvPicPr>
          <p:cNvPr id="8" name="Picture 7" descr="A football ball on a field&#10;&#10;AI-generated content may be incorrect.">
            <a:extLst>
              <a:ext uri="{FF2B5EF4-FFF2-40B4-BE49-F238E27FC236}">
                <a16:creationId xmlns:a16="http://schemas.microsoft.com/office/drawing/2014/main" id="{F127F33C-6D1E-A4FE-249D-3C3638B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3" y="1353311"/>
            <a:ext cx="2561241" cy="2561241"/>
          </a:xfrm>
          <a:prstGeom prst="rect">
            <a:avLst/>
          </a:prstGeom>
        </p:spPr>
      </p:pic>
      <p:pic>
        <p:nvPicPr>
          <p:cNvPr id="12" name="Picture 11" descr="A box of football balls&#10;&#10;AI-generated content may be incorrect.">
            <a:extLst>
              <a:ext uri="{FF2B5EF4-FFF2-40B4-BE49-F238E27FC236}">
                <a16:creationId xmlns:a16="http://schemas.microsoft.com/office/drawing/2014/main" id="{932CC28A-3D0C-7A64-5994-0D972EC5C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7" b="22370"/>
          <a:stretch>
            <a:fillRect/>
          </a:stretch>
        </p:blipFill>
        <p:spPr>
          <a:xfrm>
            <a:off x="3657082" y="4432963"/>
            <a:ext cx="3237494" cy="1701393"/>
          </a:xfrm>
          <a:prstGeom prst="rect">
            <a:avLst/>
          </a:prstGeom>
        </p:spPr>
      </p:pic>
      <p:pic>
        <p:nvPicPr>
          <p:cNvPr id="10" name="Picture 9" descr="A display of sports balls&#10;&#10;AI-generated content may be incorrect.">
            <a:extLst>
              <a:ext uri="{FF2B5EF4-FFF2-40B4-BE49-F238E27FC236}">
                <a16:creationId xmlns:a16="http://schemas.microsoft.com/office/drawing/2014/main" id="{44E8B1DE-C427-CE70-153D-9DE631BD2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6" r="29948"/>
          <a:stretch>
            <a:fillRect/>
          </a:stretch>
        </p:blipFill>
        <p:spPr>
          <a:xfrm>
            <a:off x="7137425" y="1717744"/>
            <a:ext cx="1404161" cy="36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E7AA5-2321-6DD6-F7C6-08BFFB87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Timeline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BF3452-FBA9-3C2E-7FF4-5FABA1F23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1077" y="1459582"/>
            <a:ext cx="8234272" cy="4979932"/>
          </a:xfrm>
        </p:spPr>
        <p:txBody>
          <a:bodyPr/>
          <a:lstStyle/>
          <a:p>
            <a:r>
              <a:rPr lang="en-US" sz="2400" dirty="0"/>
              <a:t>December 1, 2025 – Customer order commitments due</a:t>
            </a:r>
          </a:p>
          <a:p>
            <a:r>
              <a:rPr lang="en-US" sz="2400" dirty="0"/>
              <a:t>March 1, 2026 – Shipping begins</a:t>
            </a:r>
          </a:p>
          <a:p>
            <a:r>
              <a:rPr lang="en-US" sz="2400" dirty="0"/>
              <a:t>June 11, 2026 – First match of WC26 begins</a:t>
            </a:r>
          </a:p>
          <a:p>
            <a:r>
              <a:rPr lang="en-US" sz="2400" dirty="0"/>
              <a:t>July 19, 2026 – Final match of WC26 (New York/New Jersey)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5DEF-3648-0CD5-2CF1-216A0E75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6803-E3CD-5C39-ECCA-E0759C14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Cities &amp; Match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678A5-08D4-D8A6-9F23-C59CB35513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864" y="1197030"/>
            <a:ext cx="8234272" cy="5660970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1500" b="1" dirty="0"/>
              <a:t>Atlanta</a:t>
            </a:r>
          </a:p>
          <a:p>
            <a:pPr lvl="1"/>
            <a:r>
              <a:rPr lang="en-US" sz="1300" dirty="0"/>
              <a:t>June 15, 18, 21, 24, 26</a:t>
            </a:r>
          </a:p>
          <a:p>
            <a:pPr lvl="1"/>
            <a:r>
              <a:rPr lang="en-US" sz="1300" dirty="0"/>
              <a:t>July 1, 7, 15</a:t>
            </a:r>
            <a:endParaRPr lang="en-US" sz="1200" dirty="0"/>
          </a:p>
          <a:p>
            <a:r>
              <a:rPr lang="en-US" sz="1500" b="1" dirty="0"/>
              <a:t>Boston</a:t>
            </a:r>
          </a:p>
          <a:p>
            <a:pPr lvl="1"/>
            <a:r>
              <a:rPr lang="en-US" sz="1300" dirty="0"/>
              <a:t>June 13, 16, 19, 23, 26, 29</a:t>
            </a:r>
          </a:p>
          <a:p>
            <a:pPr lvl="1"/>
            <a:r>
              <a:rPr lang="en-US" sz="1300" dirty="0"/>
              <a:t>July 9</a:t>
            </a:r>
          </a:p>
          <a:p>
            <a:r>
              <a:rPr lang="en-US" sz="1500" b="1" dirty="0"/>
              <a:t>Dallas</a:t>
            </a:r>
          </a:p>
          <a:p>
            <a:pPr lvl="1"/>
            <a:r>
              <a:rPr lang="en-US" sz="1300" dirty="0"/>
              <a:t>June 14, 17, 22, 25, 27, 30</a:t>
            </a:r>
          </a:p>
          <a:p>
            <a:pPr lvl="1"/>
            <a:r>
              <a:rPr lang="en-US" sz="1300" dirty="0"/>
              <a:t>July 3, 6, 14</a:t>
            </a:r>
          </a:p>
          <a:p>
            <a:r>
              <a:rPr lang="en-US" sz="1500" b="1" dirty="0"/>
              <a:t>Houston</a:t>
            </a:r>
          </a:p>
          <a:p>
            <a:pPr lvl="1"/>
            <a:r>
              <a:rPr lang="en-US" sz="1300" dirty="0"/>
              <a:t>June 14, 17, 20, 23, 26, 29</a:t>
            </a:r>
          </a:p>
          <a:p>
            <a:pPr lvl="1"/>
            <a:r>
              <a:rPr lang="en-US" sz="1300" dirty="0"/>
              <a:t>July 4</a:t>
            </a:r>
          </a:p>
          <a:p>
            <a:r>
              <a:rPr lang="en-US" sz="1500" b="1" dirty="0"/>
              <a:t>Kansas City</a:t>
            </a:r>
          </a:p>
          <a:p>
            <a:pPr lvl="1"/>
            <a:r>
              <a:rPr lang="en-US" sz="1300" dirty="0"/>
              <a:t>June 16, 20, 25, 27</a:t>
            </a:r>
          </a:p>
          <a:p>
            <a:pPr lvl="1"/>
            <a:r>
              <a:rPr lang="en-US" sz="1300" dirty="0"/>
              <a:t>July 3, 11</a:t>
            </a:r>
          </a:p>
          <a:p>
            <a:r>
              <a:rPr lang="en-US" sz="1500" b="1" dirty="0"/>
              <a:t>Los Angeles</a:t>
            </a:r>
          </a:p>
          <a:p>
            <a:pPr lvl="1"/>
            <a:r>
              <a:rPr lang="en-US" sz="1300" dirty="0"/>
              <a:t>June 12, 15, 18, 21, 25, 28</a:t>
            </a:r>
          </a:p>
          <a:p>
            <a:pPr lvl="1"/>
            <a:r>
              <a:rPr lang="en-US" sz="1300" dirty="0"/>
              <a:t>July 2, 10</a:t>
            </a:r>
          </a:p>
          <a:p>
            <a:r>
              <a:rPr lang="en-US" sz="1500" b="1" dirty="0"/>
              <a:t>Miami</a:t>
            </a:r>
          </a:p>
          <a:p>
            <a:pPr lvl="1"/>
            <a:r>
              <a:rPr lang="en-US" sz="1300" dirty="0"/>
              <a:t>June 15, 21, 24, 27</a:t>
            </a:r>
          </a:p>
          <a:p>
            <a:pPr lvl="1"/>
            <a:r>
              <a:rPr lang="en-US" sz="1300" dirty="0"/>
              <a:t>July 3, 11, 18</a:t>
            </a:r>
          </a:p>
          <a:p>
            <a:r>
              <a:rPr lang="en-US" sz="1500" b="1" dirty="0"/>
              <a:t>New York/New Jersey</a:t>
            </a:r>
          </a:p>
          <a:p>
            <a:pPr lvl="1"/>
            <a:r>
              <a:rPr lang="en-US" sz="1300" dirty="0"/>
              <a:t>June 13, 17, 22, 24, 26, 30</a:t>
            </a:r>
          </a:p>
          <a:p>
            <a:pPr lvl="1"/>
            <a:r>
              <a:rPr lang="en-US" sz="1300" dirty="0"/>
              <a:t>July 5, 19 (Final Match)</a:t>
            </a:r>
          </a:p>
          <a:p>
            <a:pPr marL="457200" lvl="1" indent="0">
              <a:buNone/>
            </a:pPr>
            <a:endParaRPr lang="en-US" sz="1300" dirty="0"/>
          </a:p>
          <a:p>
            <a:r>
              <a:rPr lang="en-US" sz="1500" b="1" dirty="0"/>
              <a:t>Philadelphia</a:t>
            </a:r>
          </a:p>
          <a:p>
            <a:pPr lvl="1"/>
            <a:r>
              <a:rPr lang="en-US" sz="1300" dirty="0"/>
              <a:t>June 14, 19, 22, 25, 27</a:t>
            </a:r>
          </a:p>
          <a:p>
            <a:pPr lvl="1"/>
            <a:r>
              <a:rPr lang="en-US" sz="1300" dirty="0"/>
              <a:t>July 4</a:t>
            </a:r>
          </a:p>
          <a:p>
            <a:r>
              <a:rPr lang="en-US" sz="1500" b="1" dirty="0"/>
              <a:t>Seattle</a:t>
            </a:r>
          </a:p>
          <a:p>
            <a:pPr lvl="1"/>
            <a:r>
              <a:rPr lang="en-US" sz="1300" dirty="0"/>
              <a:t>June 15, 19, 24, 26</a:t>
            </a:r>
          </a:p>
          <a:p>
            <a:pPr lvl="1"/>
            <a:r>
              <a:rPr lang="en-US" sz="1300" dirty="0"/>
              <a:t>July 1, 6</a:t>
            </a:r>
          </a:p>
          <a:p>
            <a:r>
              <a:rPr lang="en-US" sz="1500" b="1" dirty="0"/>
              <a:t>San Francisco Bay Area</a:t>
            </a:r>
          </a:p>
          <a:p>
            <a:pPr lvl="1"/>
            <a:r>
              <a:rPr lang="en-US" sz="1300" dirty="0"/>
              <a:t>June 13, 16, 19, 22, 25</a:t>
            </a:r>
          </a:p>
          <a:p>
            <a:pPr lvl="1"/>
            <a:r>
              <a:rPr lang="en-US" sz="1300" dirty="0"/>
              <a:t>July 1</a:t>
            </a:r>
          </a:p>
          <a:p>
            <a:r>
              <a:rPr lang="en-US" sz="1500" b="1" dirty="0"/>
              <a:t>Toronto</a:t>
            </a:r>
          </a:p>
          <a:p>
            <a:pPr lvl="1"/>
            <a:r>
              <a:rPr lang="en-US" sz="1300" dirty="0"/>
              <a:t>June 12, 17, 20, 23, 26</a:t>
            </a:r>
          </a:p>
          <a:p>
            <a:pPr lvl="1"/>
            <a:r>
              <a:rPr lang="en-US" sz="1300" dirty="0"/>
              <a:t>July 2</a:t>
            </a:r>
          </a:p>
          <a:p>
            <a:r>
              <a:rPr lang="en-US" sz="1500" b="1" dirty="0"/>
              <a:t>Vancouver</a:t>
            </a:r>
          </a:p>
          <a:p>
            <a:pPr lvl="1"/>
            <a:r>
              <a:rPr lang="en-US" sz="1300" dirty="0"/>
              <a:t>June 13, 18, 21, 24, 26</a:t>
            </a:r>
          </a:p>
          <a:p>
            <a:pPr lvl="1"/>
            <a:r>
              <a:rPr lang="en-US" sz="1300" dirty="0"/>
              <a:t>July 2, 7</a:t>
            </a:r>
          </a:p>
          <a:p>
            <a:r>
              <a:rPr lang="en-US" sz="1500" b="1" dirty="0"/>
              <a:t>Guadalajara</a:t>
            </a:r>
          </a:p>
          <a:p>
            <a:pPr lvl="1"/>
            <a:r>
              <a:rPr lang="en-US" sz="1300" dirty="0"/>
              <a:t>June 11, 18, 23, 26</a:t>
            </a:r>
          </a:p>
          <a:p>
            <a:r>
              <a:rPr lang="en-US" sz="1500" b="1" dirty="0"/>
              <a:t>Mexico City</a:t>
            </a:r>
          </a:p>
          <a:p>
            <a:pPr lvl="1"/>
            <a:r>
              <a:rPr lang="en-US" sz="1300" dirty="0"/>
              <a:t>June 11 (Opening Match), 17, 24, 30</a:t>
            </a:r>
          </a:p>
          <a:p>
            <a:pPr lvl="1"/>
            <a:r>
              <a:rPr lang="en-US" sz="1300" dirty="0"/>
              <a:t>July 5</a:t>
            </a:r>
          </a:p>
          <a:p>
            <a:r>
              <a:rPr lang="en-US" sz="1500" b="1" dirty="0"/>
              <a:t>Monterrey</a:t>
            </a:r>
          </a:p>
          <a:p>
            <a:pPr lvl="1"/>
            <a:r>
              <a:rPr lang="en-US" sz="1300" dirty="0"/>
              <a:t>June 14, 20, 24, 29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96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9C3F-C8CA-5E78-3EB3-233AF198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Men’s Team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6FAA-96CF-C4F7-3B11-87B5045000E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Group Stage Schedule</a:t>
            </a:r>
          </a:p>
          <a:p>
            <a:r>
              <a:rPr lang="en-US" dirty="0"/>
              <a:t>June 12 – Los Angeles, CA</a:t>
            </a:r>
          </a:p>
          <a:p>
            <a:r>
              <a:rPr lang="en-US" dirty="0"/>
              <a:t>June 19 – Seattle, WA</a:t>
            </a:r>
          </a:p>
          <a:p>
            <a:r>
              <a:rPr lang="en-US" dirty="0"/>
              <a:t>June 25 – Los Angeles, CA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Round of 32</a:t>
            </a:r>
          </a:p>
          <a:p>
            <a:r>
              <a:rPr lang="en-US" dirty="0"/>
              <a:t>If the team moves on to this round, they will most likely play the first week of July</a:t>
            </a:r>
          </a:p>
        </p:txBody>
      </p:sp>
      <p:pic>
        <p:nvPicPr>
          <p:cNvPr id="6" name="Picture 5" descr="A logo of a company&#10;&#10;AI-generated content may be incorrect.">
            <a:extLst>
              <a:ext uri="{FF2B5EF4-FFF2-40B4-BE49-F238E27FC236}">
                <a16:creationId xmlns:a16="http://schemas.microsoft.com/office/drawing/2014/main" id="{2573EAB2-F2B2-D612-7B3D-EEAEF5E7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4184114"/>
            <a:ext cx="1676403" cy="22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B47EDE-D348-C026-AA83-1351ACCC95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76326" y="698273"/>
            <a:ext cx="5987150" cy="3741294"/>
          </a:xfrm>
        </p:spPr>
      </p:pic>
      <p:pic>
        <p:nvPicPr>
          <p:cNvPr id="7" name="Picture 6" descr="A group of items for a football team&#10;&#10;AI-generated content may be incorrect.">
            <a:extLst>
              <a:ext uri="{FF2B5EF4-FFF2-40B4-BE49-F238E27FC236}">
                <a16:creationId xmlns:a16="http://schemas.microsoft.com/office/drawing/2014/main" id="{4793940F-DD15-D3CC-B8E7-E46FC12CA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7" t="25621" r="38104" b="40417"/>
          <a:stretch>
            <a:fillRect/>
          </a:stretch>
        </p:blipFill>
        <p:spPr>
          <a:xfrm>
            <a:off x="3132497" y="4019573"/>
            <a:ext cx="2409315" cy="24264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23825379"/>
      </p:ext>
    </p:extLst>
  </p:cSld>
  <p:clrMapOvr>
    <a:masterClrMapping/>
  </p:clrMapOvr>
</p:sld>
</file>

<file path=ppt/theme/theme1.xml><?xml version="1.0" encoding="utf-8"?>
<a:theme xmlns:a="http://schemas.openxmlformats.org/drawingml/2006/main" name="Hoffmaster PPT Template 2024">
  <a:themeElements>
    <a:clrScheme name="Hoffmaster">
      <a:dk1>
        <a:sysClr val="windowText" lastClr="000000"/>
      </a:dk1>
      <a:lt1>
        <a:sysClr val="window" lastClr="FFFFFF"/>
      </a:lt1>
      <a:dk2>
        <a:srgbClr val="003057"/>
      </a:dk2>
      <a:lt2>
        <a:srgbClr val="C1C5C8"/>
      </a:lt2>
      <a:accent1>
        <a:srgbClr val="C1C5C8"/>
      </a:accent1>
      <a:accent2>
        <a:srgbClr val="18988B"/>
      </a:accent2>
      <a:accent3>
        <a:srgbClr val="135891"/>
      </a:accent3>
      <a:accent4>
        <a:srgbClr val="0E4374"/>
      </a:accent4>
      <a:accent5>
        <a:srgbClr val="1DB9AA"/>
      </a:accent5>
      <a:accent6>
        <a:srgbClr val="13589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ea69b3-52d4-4072-b7a5-fdd9c3cad0c0" xsi:nil="true"/>
    <lcf76f155ced4ddcb4097134ff3c332f xmlns="ab2eb1cb-ca66-4733-b37e-47070ab7e087">
      <Terms xmlns="http://schemas.microsoft.com/office/infopath/2007/PartnerControls"/>
    </lcf76f155ced4ddcb4097134ff3c332f>
    <Notes xmlns="ab2eb1cb-ca66-4733-b37e-47070ab7e087">DOWNLOAD &amp; SAVE - Do not edit in document</Note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185EF9B488142985BD99F2E3E54D9" ma:contentTypeVersion="14" ma:contentTypeDescription="Create a new document." ma:contentTypeScope="" ma:versionID="35880791c82a9d73bc2087eb98eb1be0">
  <xsd:schema xmlns:xsd="http://www.w3.org/2001/XMLSchema" xmlns:xs="http://www.w3.org/2001/XMLSchema" xmlns:p="http://schemas.microsoft.com/office/2006/metadata/properties" xmlns:ns2="ab2eb1cb-ca66-4733-b37e-47070ab7e087" xmlns:ns3="4eea69b3-52d4-4072-b7a5-fdd9c3cad0c0" targetNamespace="http://schemas.microsoft.com/office/2006/metadata/properties" ma:root="true" ma:fieldsID="9c0e7fccc56baba431f90d3f046dcaa8" ns2:_="" ns3:_="">
    <xsd:import namespace="ab2eb1cb-ca66-4733-b37e-47070ab7e087"/>
    <xsd:import namespace="4eea69b3-52d4-4072-b7a5-fdd9c3cad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Note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b1cb-ca66-4733-b37e-47070ab7e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405a0a7-4ebd-4644-85fe-80fc0df855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a69b3-52d4-4072-b7a5-fdd9c3cad0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2e69ec-3ac0-4fd8-9fef-5c2af3df5206}" ma:internalName="TaxCatchAll" ma:showField="CatchAllData" ma:web="4eea69b3-52d4-4072-b7a5-fdd9c3cad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8B59B8-CF1A-4DD7-8E01-76C1CE73A8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0D501-2F8A-4E80-BBA9-8F355CCB6298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ab2eb1cb-ca66-4733-b37e-47070ab7e087"/>
    <ds:schemaRef ds:uri="4eea69b3-52d4-4072-b7a5-fdd9c3cad0c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F8CD0B-EE70-47D4-A044-1AE67532A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eb1cb-ca66-4733-b37e-47070ab7e087"/>
    <ds:schemaRef ds:uri="4eea69b3-52d4-4072-b7a5-fdd9c3cad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Default%20Theme</Template>
  <TotalTime>17647</TotalTime>
  <Words>560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FIFASans Regular</vt:lpstr>
      <vt:lpstr>inherit</vt:lpstr>
      <vt:lpstr>Hoffmaster PPT Template 2024</vt:lpstr>
      <vt:lpstr>2026 Soccer Program</vt:lpstr>
      <vt:lpstr>2026 FIFA World Cup</vt:lpstr>
      <vt:lpstr>US Soccer Federation License</vt:lpstr>
      <vt:lpstr>US Soccer Licensed Assortment</vt:lpstr>
      <vt:lpstr>General Soccer Assortment</vt:lpstr>
      <vt:lpstr>Program Timeline</vt:lpstr>
      <vt:lpstr>Host Cities &amp; Match Dates</vt:lpstr>
      <vt:lpstr>U.S. Men’s Team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Bree Gaber</dc:creator>
  <cp:lastModifiedBy>Jake McCalment</cp:lastModifiedBy>
  <cp:revision>18</cp:revision>
  <cp:lastPrinted>2025-07-31T15:57:16Z</cp:lastPrinted>
  <dcterms:created xsi:type="dcterms:W3CDTF">2025-02-11T18:58:05Z</dcterms:created>
  <dcterms:modified xsi:type="dcterms:W3CDTF">2025-08-11T13:21:26Z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0x01010035E185EF9B488142985BD99F2E3E54D9</vt:lpwstr>
  </property>
  <property fmtid="{D5CDD505-2E9C-101B-9397-08002B2CF9AE}" pid="3" name="MediaServiceImageTags">
    <vt:lpwstr/>
  </property>
</Properties>
</file>