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75" r:id="rId4"/>
    <p:sldId id="260" r:id="rId5"/>
    <p:sldId id="261" r:id="rId6"/>
    <p:sldId id="259" r:id="rId7"/>
    <p:sldId id="264" r:id="rId8"/>
    <p:sldId id="274" r:id="rId9"/>
    <p:sldId id="258" r:id="rId10"/>
    <p:sldId id="262" r:id="rId11"/>
    <p:sldId id="269" r:id="rId12"/>
    <p:sldId id="267" r:id="rId13"/>
    <p:sldId id="266" r:id="rId14"/>
    <p:sldId id="265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6FD"/>
    <a:srgbClr val="2CB1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48" d="100"/>
          <a:sy n="48" d="100"/>
        </p:scale>
        <p:origin x="136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Rosenbaum" userId="eeeafff03b65d535" providerId="LiveId" clId="{8CD66E39-8AD8-479F-9D02-B8ABE626BB19}"/>
    <pc:docChg chg="modSld">
      <pc:chgData name="Paul Rosenbaum" userId="eeeafff03b65d535" providerId="LiveId" clId="{8CD66E39-8AD8-479F-9D02-B8ABE626BB19}" dt="2025-02-05T17:52:27.185" v="0" actId="1076"/>
      <pc:docMkLst>
        <pc:docMk/>
      </pc:docMkLst>
      <pc:sldChg chg="modSp mod">
        <pc:chgData name="Paul Rosenbaum" userId="eeeafff03b65d535" providerId="LiveId" clId="{8CD66E39-8AD8-479F-9D02-B8ABE626BB19}" dt="2025-02-05T17:52:27.185" v="0" actId="1076"/>
        <pc:sldMkLst>
          <pc:docMk/>
          <pc:sldMk cId="1767958554" sldId="273"/>
        </pc:sldMkLst>
        <pc:spChg chg="mod">
          <ac:chgData name="Paul Rosenbaum" userId="eeeafff03b65d535" providerId="LiveId" clId="{8CD66E39-8AD8-479F-9D02-B8ABE626BB19}" dt="2025-02-05T17:52:27.185" v="0" actId="1076"/>
          <ac:spMkLst>
            <pc:docMk/>
            <pc:sldMk cId="1767958554" sldId="273"/>
            <ac:spMk id="13" creationId="{63A96062-19AD-F88F-19BD-2466F8B929F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AA94-D223-59F1-7223-0C75D159B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8E398A-9757-B71F-3CA6-5ABB74ADE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6F71D-ADD3-E74D-317A-5E03AF815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6F3B-3866-4B3F-880A-E7D9D612E37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DA37D-CBDF-0F0C-D27E-70F24305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AF0B1-0651-3E9B-6061-7F48E20C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D45B-E3FD-4304-AFD1-956482714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8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37B71-414A-0610-1530-A8DE0CAC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1EDC4-B3BA-B211-1707-335C6D155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BD284-AA43-91D7-B518-61C1E6B5A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6F3B-3866-4B3F-880A-E7D9D612E37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1D9E5-E5CE-21CA-FC50-5808FAAE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4B698-F30C-8C35-208B-FDB345548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D45B-E3FD-4304-AFD1-956482714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0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C97C1D-391B-831E-D93F-1C03844A2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33DF1-1D92-974B-C0D5-FB449474C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B1DB1-5C74-29B4-0041-83183AA30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6F3B-3866-4B3F-880A-E7D9D612E37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9F642-98D5-F9C8-870A-059D85051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20E40-D29C-F01C-820A-7220B962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D45B-E3FD-4304-AFD1-956482714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69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8BF05-694B-71B5-EB7A-BAE3F509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6427A-B164-3F2F-6023-836F075C7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282F1-FEF0-BFA5-03A6-A7D346167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6F3B-3866-4B3F-880A-E7D9D612E37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31D0A-1E1A-4D08-7318-B69A5E1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FB034-A846-11FD-D1F1-B4DCE29A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D45B-E3FD-4304-AFD1-956482714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6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2CFA1-D160-6D42-D67E-61E91D1AD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2E14C-BD6F-C274-373D-1390A6BD8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03832-950E-B5DA-384B-0DA977A6C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6F3B-3866-4B3F-880A-E7D9D612E37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259A4-00EB-638A-3CB2-87FB21D9A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81BAD-A11B-807E-07CC-C9B26CCE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D45B-E3FD-4304-AFD1-956482714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2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C9405-4405-85AC-3A63-65D460D16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C265A-D4C6-7FEB-A951-AB993DC60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45A9D-4ED9-BF2B-7DF4-138A0DE7E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A60AA-D5AF-DCB7-9B4D-FD1EEC3A8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6F3B-3866-4B3F-880A-E7D9D612E37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631AC-5734-A63C-2394-13739E2A0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E098F-DCF1-70D5-BCC5-CFFA986A4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D45B-E3FD-4304-AFD1-956482714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8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2D895-A6D9-20B5-68C6-C3FDF4E2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6E1B5-96AD-3DB8-B682-E28509BC8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09C6B-917F-266C-09DC-9656F4780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53B756-BD7A-71C1-E477-C61A7A5C8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E5B07-7520-CABA-A87C-4BD29F156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874610-6769-A4D0-7AFA-ED80704E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6F3B-3866-4B3F-880A-E7D9D612E37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B3E708-0E89-828D-BF2C-9563127C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A6C644-485E-E8D3-183E-FEE886E27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D45B-E3FD-4304-AFD1-956482714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2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05B1-C939-9F04-3911-E2C990B9F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092B5-D1B2-24F8-018E-36BD573D3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6F3B-3866-4B3F-880A-E7D9D612E37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A1A3DF-9A12-1514-424F-1942D6AE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64081-09FC-6E87-069E-A7B6FA5BE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D45B-E3FD-4304-AFD1-956482714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1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2D0C05-5068-0B0C-2B80-EBD97C81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6F3B-3866-4B3F-880A-E7D9D612E37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6AA70-7A8C-94F1-E64F-1F0075E3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E0870-B569-9608-A36A-7C73DD4B7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D45B-E3FD-4304-AFD1-956482714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68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0AC84-0705-588E-0E09-8AB43DFDB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670B3-25F9-C6B5-6538-A53FD8A80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A923D-35D8-6670-E263-68941B504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A5DDF-1D5E-674A-65EE-937D7E36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6F3B-3866-4B3F-880A-E7D9D612E37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BB97E-D845-31AB-A831-1972F87C0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8B573-1172-9E6E-A5FA-81D1E276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D45B-E3FD-4304-AFD1-956482714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731B2-7915-4688-7913-882968690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692DF-648F-4915-2209-8A6A9CFB1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2C934-20B3-A208-DBD7-4F68ADC14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C338D-BCB5-2A6B-59A1-F07345E9B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6F3B-3866-4B3F-880A-E7D9D612E37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7290C-6C12-A369-81AD-C1FF1157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250BD-136E-D4D2-814A-8D2ED110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6D45B-E3FD-4304-AFD1-956482714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8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6AD7-1E7A-E4AA-B1D3-71575429B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E18C9-BB9D-F548-E7E6-7ECF6EC83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250AB-CCC7-AAE0-4BAF-FA439061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0F6F3B-3866-4B3F-880A-E7D9D612E37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02691-F769-8A74-D7DA-6AE34C43A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42EB8-B573-01DE-6564-97DB2979C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96D45B-E3FD-4304-AFD1-956482714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2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5" Type="http://schemas.openxmlformats.org/officeDocument/2006/relationships/image" Target="../media/image80.jp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pn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5" Type="http://schemas.openxmlformats.org/officeDocument/2006/relationships/image" Target="../media/image105.jp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microsoft.com/office/2007/relationships/hdphoto" Target="../media/hdphoto1.wdp"/><Relationship Id="rId9" Type="http://schemas.openxmlformats.org/officeDocument/2006/relationships/image" Target="../media/image4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1BDFFA-016B-7C47-B526-73616E034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720" y="4893163"/>
            <a:ext cx="6804561" cy="1529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B1D15D-6C7F-1C4E-9F69-1E4FF24E4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8" y="0"/>
            <a:ext cx="12180711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23A830-59E1-724D-A8BC-A4B47581D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9" y="6591300"/>
            <a:ext cx="12180712" cy="266700"/>
          </a:xfrm>
          <a:prstGeom prst="rect">
            <a:avLst/>
          </a:prstGeom>
        </p:spPr>
      </p:pic>
      <p:pic>
        <p:nvPicPr>
          <p:cNvPr id="1026" name="Picture 2" descr="Paper First Affiliates (PFA) and Celerant Technology">
            <a:extLst>
              <a:ext uri="{FF2B5EF4-FFF2-40B4-BE49-F238E27FC236}">
                <a16:creationId xmlns:a16="http://schemas.microsoft.com/office/drawing/2014/main" id="{E06A954F-45F9-2E19-48B7-D0B50D51D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4" b="19521"/>
          <a:stretch/>
        </p:blipFill>
        <p:spPr bwMode="auto">
          <a:xfrm>
            <a:off x="2738438" y="347662"/>
            <a:ext cx="6715125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93AA94-95D1-E60B-30EC-FF001039F9C4}"/>
              </a:ext>
            </a:extLst>
          </p:cNvPr>
          <p:cNvSpPr txBox="1">
            <a:spLocks/>
          </p:cNvSpPr>
          <p:nvPr/>
        </p:nvSpPr>
        <p:spPr>
          <a:xfrm>
            <a:off x="3648221" y="3263052"/>
            <a:ext cx="4895558" cy="986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Brandon Grotesque Black" panose="020B0503020203060202" pitchFamily="34" charset="77"/>
                <a:ea typeface="+mj-ea"/>
                <a:cs typeface="+mj-cs"/>
              </a:rPr>
              <a:t>Top Sellers Program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Brandon Grotesque Black" panose="020B0503020203060202" pitchFamily="34" charset="77"/>
              </a:rPr>
              <a:t>Presented By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Brandon Grotesque Black" panose="020B0503020203060202" pitchFamily="34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8985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F8E30-1270-BD61-D716-CCE55623E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9216DEA-A890-3848-6867-6694CBBB09BB}"/>
              </a:ext>
            </a:extLst>
          </p:cNvPr>
          <p:cNvSpPr txBox="1"/>
          <p:nvPr/>
        </p:nvSpPr>
        <p:spPr>
          <a:xfrm>
            <a:off x="319036" y="732628"/>
            <a:ext cx="362431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Size: 14 ounces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Case pack: 12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Cost: $4.50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Retail: $7.99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GM %: 43.7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C864B63-CC18-5342-2AE3-119A52B86C5D}"/>
              </a:ext>
            </a:extLst>
          </p:cNvPr>
          <p:cNvSpPr txBox="1">
            <a:spLocks/>
          </p:cNvSpPr>
          <p:nvPr/>
        </p:nvSpPr>
        <p:spPr>
          <a:xfrm>
            <a:off x="133643" y="-176559"/>
            <a:ext cx="10916356" cy="986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B1BE"/>
                </a:solidFill>
                <a:effectLst/>
                <a:uLnTx/>
                <a:uFillTx/>
                <a:latin typeface="Brandon Grotesque Black" panose="020B0503020203060202" pitchFamily="34" charset="77"/>
                <a:ea typeface="+mj-ea"/>
                <a:cs typeface="+mj-cs"/>
              </a:rPr>
              <a:t>Gumballs</a:t>
            </a:r>
          </a:p>
        </p:txBody>
      </p:sp>
      <p:pic>
        <p:nvPicPr>
          <p:cNvPr id="2" name="Picture 8" descr="Pink 1-inch Gumballs">
            <a:extLst>
              <a:ext uri="{FF2B5EF4-FFF2-40B4-BE49-F238E27FC236}">
                <a16:creationId xmlns:a16="http://schemas.microsoft.com/office/drawing/2014/main" id="{E24390C9-2439-40A5-CC76-90B6563DF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3" y="5951214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8" descr="Light Blue Shimmer 1-inch Gumballs">
            <a:extLst>
              <a:ext uri="{FF2B5EF4-FFF2-40B4-BE49-F238E27FC236}">
                <a16:creationId xmlns:a16="http://schemas.microsoft.com/office/drawing/2014/main" id="{2EBE9175-3414-CA72-6E82-D63FA51AA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50" y="5951214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6" descr="Blue Gumballs - 1 Inch">
            <a:extLst>
              <a:ext uri="{FF2B5EF4-FFF2-40B4-BE49-F238E27FC236}">
                <a16:creationId xmlns:a16="http://schemas.microsoft.com/office/drawing/2014/main" id="{7023940F-5BA1-14CE-0682-F745017C1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57" y="5951214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Red 1-inch Gumballs">
            <a:extLst>
              <a:ext uri="{FF2B5EF4-FFF2-40B4-BE49-F238E27FC236}">
                <a16:creationId xmlns:a16="http://schemas.microsoft.com/office/drawing/2014/main" id="{9F6CFDE0-95E5-6DD7-16FF-2D22FF6A0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871" y="5951214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ssorted Rainbow Large Gumballs • Gumballs • Gumballs, Bubble Gum &amp; Chewing  Gum • Bulk Candy • Oh! Nuts®">
            <a:extLst>
              <a:ext uri="{FF2B5EF4-FFF2-40B4-BE49-F238E27FC236}">
                <a16:creationId xmlns:a16="http://schemas.microsoft.com/office/drawing/2014/main" id="{D0ECB232-1701-C8BF-63F0-7F2EEBD51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92" y="5951214"/>
            <a:ext cx="826634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ilver Shimmer 1-inch Gumballs">
            <a:extLst>
              <a:ext uri="{FF2B5EF4-FFF2-40B4-BE49-F238E27FC236}">
                <a16:creationId xmlns:a16="http://schemas.microsoft.com/office/drawing/2014/main" id="{EB55BD9C-69E9-8197-81F3-3F49DE06E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488" y="5951214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Gold Shimmer 1-inch Gumballs">
            <a:extLst>
              <a:ext uri="{FF2B5EF4-FFF2-40B4-BE49-F238E27FC236}">
                <a16:creationId xmlns:a16="http://schemas.microsoft.com/office/drawing/2014/main" id="{290886FD-01A8-BB3C-704B-BDB37C44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81" y="5951214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2" descr="Black 1-inch Gumballs">
            <a:extLst>
              <a:ext uri="{FF2B5EF4-FFF2-40B4-BE49-F238E27FC236}">
                <a16:creationId xmlns:a16="http://schemas.microsoft.com/office/drawing/2014/main" id="{CE1EB863-9F62-CBD6-E3D6-A654E909F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795" y="5951214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Yellow 1-inch Gumballs">
            <a:extLst>
              <a:ext uri="{FF2B5EF4-FFF2-40B4-BE49-F238E27FC236}">
                <a16:creationId xmlns:a16="http://schemas.microsoft.com/office/drawing/2014/main" id="{C6BA741F-ECDC-74BF-1CA4-A11679200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102" y="5951214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Orange 1-inch Gumballs">
            <a:extLst>
              <a:ext uri="{FF2B5EF4-FFF2-40B4-BE49-F238E27FC236}">
                <a16:creationId xmlns:a16="http://schemas.microsoft.com/office/drawing/2014/main" id="{F0EFE254-7A54-5DD3-26A0-28FAF11EC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413" y="5951214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White 1-inch Gumballs">
            <a:extLst>
              <a:ext uri="{FF2B5EF4-FFF2-40B4-BE49-F238E27FC236}">
                <a16:creationId xmlns:a16="http://schemas.microsoft.com/office/drawing/2014/main" id="{50003652-48D6-8303-327C-7D41A9F9B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64" y="5951214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urple 1-inch Gumballs">
            <a:extLst>
              <a:ext uri="{FF2B5EF4-FFF2-40B4-BE49-F238E27FC236}">
                <a16:creationId xmlns:a16="http://schemas.microsoft.com/office/drawing/2014/main" id="{71C8A4A9-89FA-E40B-A9A5-C1F00DD37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178" y="5951214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reen Gumballs - 1 Inch">
            <a:extLst>
              <a:ext uri="{FF2B5EF4-FFF2-40B4-BE49-F238E27FC236}">
                <a16:creationId xmlns:a16="http://schemas.microsoft.com/office/drawing/2014/main" id="{E5D8708B-591E-2CB4-CD01-8EEB7E563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485" y="5951214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bag of gumballs&#10;&#10;Description automatically generated">
            <a:extLst>
              <a:ext uri="{FF2B5EF4-FFF2-40B4-BE49-F238E27FC236}">
                <a16:creationId xmlns:a16="http://schemas.microsoft.com/office/drawing/2014/main" id="{0A28461D-AEC0-A073-063A-D009CE6751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393" y="490537"/>
            <a:ext cx="49815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7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328F1-8839-17A7-46F6-06C82675A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0672DC6-98DA-F5E9-D549-695CEE16E1FA}"/>
              </a:ext>
            </a:extLst>
          </p:cNvPr>
          <p:cNvSpPr txBox="1"/>
          <p:nvPr/>
        </p:nvSpPr>
        <p:spPr>
          <a:xfrm>
            <a:off x="319036" y="732628"/>
            <a:ext cx="362431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Size: 8 ounces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Case pack: 12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Cost: $4.00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Retail: $7.99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GM %: 50%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A01E51C-44FD-1607-1075-2C2EE92EDE10}"/>
              </a:ext>
            </a:extLst>
          </p:cNvPr>
          <p:cNvSpPr txBox="1">
            <a:spLocks/>
          </p:cNvSpPr>
          <p:nvPr/>
        </p:nvSpPr>
        <p:spPr>
          <a:xfrm>
            <a:off x="133643" y="-176559"/>
            <a:ext cx="10916356" cy="986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B1BE"/>
                </a:solidFill>
                <a:effectLst/>
                <a:uLnTx/>
                <a:uFillTx/>
                <a:latin typeface="Brandon Grotesque Black" panose="020B0503020203060202" pitchFamily="34" charset="77"/>
                <a:ea typeface="+mj-ea"/>
                <a:cs typeface="+mj-cs"/>
              </a:rPr>
              <a:t>Peanut Butter Cups</a:t>
            </a:r>
          </a:p>
        </p:txBody>
      </p:sp>
      <p:pic>
        <p:nvPicPr>
          <p:cNvPr id="4" name="Picture 3" descr="A bag of peanut butter cups&#10;&#10;Description automatically generated">
            <a:extLst>
              <a:ext uri="{FF2B5EF4-FFF2-40B4-BE49-F238E27FC236}">
                <a16:creationId xmlns:a16="http://schemas.microsoft.com/office/drawing/2014/main" id="{9B53E12A-3391-B431-AA7D-3332F5998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4" y="461962"/>
            <a:ext cx="5934075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00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9D9D8-14B8-E48B-9666-7E9515E22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B7CA409-8703-B842-E2BC-3B9ECD3113BA}"/>
              </a:ext>
            </a:extLst>
          </p:cNvPr>
          <p:cNvSpPr txBox="1"/>
          <p:nvPr/>
        </p:nvSpPr>
        <p:spPr>
          <a:xfrm>
            <a:off x="319036" y="732628"/>
            <a:ext cx="362431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Size: 6 ounces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Case pack: 12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Cost: $6.00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Retail: $</a:t>
            </a: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.99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GM %: </a:t>
            </a: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40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.0%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AADD466-0D65-173C-989D-84602905D07B}"/>
              </a:ext>
            </a:extLst>
          </p:cNvPr>
          <p:cNvSpPr txBox="1">
            <a:spLocks/>
          </p:cNvSpPr>
          <p:nvPr/>
        </p:nvSpPr>
        <p:spPr>
          <a:xfrm>
            <a:off x="133643" y="-176559"/>
            <a:ext cx="10916356" cy="986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B1BE"/>
                </a:solidFill>
                <a:effectLst/>
                <a:uLnTx/>
                <a:uFillTx/>
                <a:latin typeface="Brandon Grotesque Black" panose="020B0503020203060202" pitchFamily="34" charset="77"/>
                <a:ea typeface="+mj-ea"/>
                <a:cs typeface="+mj-cs"/>
              </a:rPr>
              <a:t>Chocolate Coins</a:t>
            </a:r>
          </a:p>
        </p:txBody>
      </p:sp>
      <p:pic>
        <p:nvPicPr>
          <p:cNvPr id="2" name="Picture 1" descr="A bag of chocolate coins&#10;&#10;Description automatically generated">
            <a:extLst>
              <a:ext uri="{FF2B5EF4-FFF2-40B4-BE49-F238E27FC236}">
                <a16:creationId xmlns:a16="http://schemas.microsoft.com/office/drawing/2014/main" id="{2EE5CA67-ACAA-57AF-0C5E-534AC2DCB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9"/>
          <a:stretch/>
        </p:blipFill>
        <p:spPr>
          <a:xfrm>
            <a:off x="5635391" y="261833"/>
            <a:ext cx="4804009" cy="633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12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96D93-0EAD-07DF-3416-57ACDEB10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27BBB68-3D48-B9D9-FD24-4D6355565AAA}"/>
              </a:ext>
            </a:extLst>
          </p:cNvPr>
          <p:cNvSpPr txBox="1"/>
          <p:nvPr/>
        </p:nvSpPr>
        <p:spPr>
          <a:xfrm>
            <a:off x="319036" y="732628"/>
            <a:ext cx="362431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Size: 12 ounces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Case pack: 12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Cost: $4.50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Retail: $7.99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GM %: 43.7%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ACF8776-273D-44AD-A6DF-E21179B73E3C}"/>
              </a:ext>
            </a:extLst>
          </p:cNvPr>
          <p:cNvSpPr txBox="1">
            <a:spLocks/>
          </p:cNvSpPr>
          <p:nvPr/>
        </p:nvSpPr>
        <p:spPr>
          <a:xfrm>
            <a:off x="133643" y="-176559"/>
            <a:ext cx="10916356" cy="986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B1BE"/>
                </a:solidFill>
                <a:effectLst/>
                <a:uLnTx/>
                <a:uFillTx/>
                <a:latin typeface="Brandon Grotesque Black" panose="020B0503020203060202" pitchFamily="34" charset="77"/>
                <a:ea typeface="+mj-ea"/>
                <a:cs typeface="+mj-cs"/>
              </a:rPr>
              <a:t>Jordan Almonds</a:t>
            </a:r>
          </a:p>
        </p:txBody>
      </p:sp>
      <p:pic>
        <p:nvPicPr>
          <p:cNvPr id="10242" name="Picture 2" descr="Party Jordan Almonds Assorted">
            <a:extLst>
              <a:ext uri="{FF2B5EF4-FFF2-40B4-BE49-F238E27FC236}">
                <a16:creationId xmlns:a16="http://schemas.microsoft.com/office/drawing/2014/main" id="{8FC5F0B2-0DFE-5F07-9D0F-30B1880F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4605337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arty Jordan Almonds White">
            <a:extLst>
              <a:ext uri="{FF2B5EF4-FFF2-40B4-BE49-F238E27FC236}">
                <a16:creationId xmlns:a16="http://schemas.microsoft.com/office/drawing/2014/main" id="{F379CCA3-BCB2-F7A8-C930-192D584B9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365" y="4605337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Jordan Almonds Blue">
            <a:extLst>
              <a:ext uri="{FF2B5EF4-FFF2-40B4-BE49-F238E27FC236}">
                <a16:creationId xmlns:a16="http://schemas.microsoft.com/office/drawing/2014/main" id="{E6927409-9528-6998-BA94-AA6451986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056" y="4605337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Jordan Almonds 5 lbs Pastel Pink">
            <a:extLst>
              <a:ext uri="{FF2B5EF4-FFF2-40B4-BE49-F238E27FC236}">
                <a16:creationId xmlns:a16="http://schemas.microsoft.com/office/drawing/2014/main" id="{00B31B16-54C2-5A1A-A702-51B6F7D6E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29" y="4605337"/>
            <a:ext cx="183696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ag of candy on a white background&#10;&#10;Description automatically generated">
            <a:extLst>
              <a:ext uri="{FF2B5EF4-FFF2-40B4-BE49-F238E27FC236}">
                <a16:creationId xmlns:a16="http://schemas.microsoft.com/office/drawing/2014/main" id="{EDAC7F34-4132-7BF8-88B8-61ED7C217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87" y="176212"/>
            <a:ext cx="4152901" cy="41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48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2B969-CA24-17DD-7A9B-9543A3786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3453272-46E2-C58E-1AB0-DB2C8B76BBE5}"/>
              </a:ext>
            </a:extLst>
          </p:cNvPr>
          <p:cNvSpPr txBox="1"/>
          <p:nvPr/>
        </p:nvSpPr>
        <p:spPr>
          <a:xfrm>
            <a:off x="319036" y="732628"/>
            <a:ext cx="362431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Size: 12 ounces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Case pack: 12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Cost: $4.50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Retail: $7.99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GM %: 43.7%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558F3FB-2D8C-01F1-26F6-05E4CF11C739}"/>
              </a:ext>
            </a:extLst>
          </p:cNvPr>
          <p:cNvSpPr txBox="1">
            <a:spLocks/>
          </p:cNvSpPr>
          <p:nvPr/>
        </p:nvSpPr>
        <p:spPr>
          <a:xfrm>
            <a:off x="133643" y="-176559"/>
            <a:ext cx="10916356" cy="986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B1BE"/>
                </a:solidFill>
                <a:effectLst/>
                <a:uLnTx/>
                <a:uFillTx/>
                <a:latin typeface="Brandon Grotesque Black" panose="020B0503020203060202" pitchFamily="34" charset="77"/>
                <a:ea typeface="+mj-ea"/>
                <a:cs typeface="+mj-cs"/>
              </a:rPr>
              <a:t>Gummy Rings</a:t>
            </a:r>
          </a:p>
        </p:txBody>
      </p:sp>
      <p:pic>
        <p:nvPicPr>
          <p:cNvPr id="6146" name="Picture 2" descr="Sour Watermelon Gummi Rings">
            <a:extLst>
              <a:ext uri="{FF2B5EF4-FFF2-40B4-BE49-F238E27FC236}">
                <a16:creationId xmlns:a16="http://schemas.microsoft.com/office/drawing/2014/main" id="{BE9C741C-EBEA-0599-3CFD-60681B933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2" y="4691109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our Blue Raspberry Gummi Rings">
            <a:extLst>
              <a:ext uri="{FF2B5EF4-FFF2-40B4-BE49-F238E27FC236}">
                <a16:creationId xmlns:a16="http://schemas.microsoft.com/office/drawing/2014/main" id="{FAA593B8-F4EB-3D06-477F-AAB521C45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2" y="4691109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our Apple Gummi Rings">
            <a:extLst>
              <a:ext uri="{FF2B5EF4-FFF2-40B4-BE49-F238E27FC236}">
                <a16:creationId xmlns:a16="http://schemas.microsoft.com/office/drawing/2014/main" id="{7C4D1694-6EAE-4850-93A7-F8834C610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2" y="4691109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each Gummi Rings">
            <a:extLst>
              <a:ext uri="{FF2B5EF4-FFF2-40B4-BE49-F238E27FC236}">
                <a16:creationId xmlns:a16="http://schemas.microsoft.com/office/drawing/2014/main" id="{9F493215-76FE-BBEA-6A59-69CAEA3C1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962" y="4691109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ag of candy with green and white candy&#10;&#10;Description automatically generated">
            <a:extLst>
              <a:ext uri="{FF2B5EF4-FFF2-40B4-BE49-F238E27FC236}">
                <a16:creationId xmlns:a16="http://schemas.microsoft.com/office/drawing/2014/main" id="{588FE5C2-FBF3-AEAA-1D02-A692FAE52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038" y="338091"/>
            <a:ext cx="3910012" cy="391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40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4AC83-091D-D26A-A9D3-BB74DA43D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C1F112C-4E82-9618-C76A-64F87EEE5764}"/>
              </a:ext>
            </a:extLst>
          </p:cNvPr>
          <p:cNvSpPr txBox="1"/>
          <p:nvPr/>
        </p:nvSpPr>
        <p:spPr>
          <a:xfrm>
            <a:off x="319036" y="732628"/>
            <a:ext cx="362431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Size: 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venir Next" panose="020B0503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Case pack: 12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Cost: $4.50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Retail: $7.99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GM %:</a:t>
            </a: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 43.7%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venir Next" panose="020B0503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D80E9CF-8FF0-F9B5-9F3E-EC9593EA6EA9}"/>
              </a:ext>
            </a:extLst>
          </p:cNvPr>
          <p:cNvSpPr txBox="1">
            <a:spLocks/>
          </p:cNvSpPr>
          <p:nvPr/>
        </p:nvSpPr>
        <p:spPr>
          <a:xfrm>
            <a:off x="133643" y="-176559"/>
            <a:ext cx="10916356" cy="986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B1BE"/>
                </a:solidFill>
                <a:effectLst/>
                <a:uLnTx/>
                <a:uFillTx/>
                <a:latin typeface="Brandon Grotesque Black" panose="020B0503020203060202" pitchFamily="34" charset="77"/>
                <a:ea typeface="+mj-ea"/>
                <a:cs typeface="+mj-cs"/>
              </a:rPr>
              <a:t>Wrapped Hershey’s Miniatures</a:t>
            </a:r>
          </a:p>
        </p:txBody>
      </p:sp>
      <p:pic>
        <p:nvPicPr>
          <p:cNvPr id="2" name="Picture 12" descr="Pink Wrapped Hershey's Miniatures">
            <a:extLst>
              <a:ext uri="{FF2B5EF4-FFF2-40B4-BE49-F238E27FC236}">
                <a16:creationId xmlns:a16="http://schemas.microsoft.com/office/drawing/2014/main" id="{8DAACC32-FCC8-E6FD-5AB7-99C6E055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4" y="582423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2" descr="Light Blue Wrapped Hershey's Miniatures">
            <a:extLst>
              <a:ext uri="{FF2B5EF4-FFF2-40B4-BE49-F238E27FC236}">
                <a16:creationId xmlns:a16="http://schemas.microsoft.com/office/drawing/2014/main" id="{9360A19F-38D4-1D11-C1E9-80C1F3D96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93" y="582423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8" descr="Blue Wrapped Hershey's Miniatures">
            <a:extLst>
              <a:ext uri="{FF2B5EF4-FFF2-40B4-BE49-F238E27FC236}">
                <a16:creationId xmlns:a16="http://schemas.microsoft.com/office/drawing/2014/main" id="{810EC249-1933-BC1F-B55C-8478E0654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142" y="582423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Red Wrapped Hershey's Miniatures">
            <a:extLst>
              <a:ext uri="{FF2B5EF4-FFF2-40B4-BE49-F238E27FC236}">
                <a16:creationId xmlns:a16="http://schemas.microsoft.com/office/drawing/2014/main" id="{358222DC-7A7D-B8FC-6554-96B3BD5FD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640" y="582423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reen Wrapped Hershey's Miniatures">
            <a:extLst>
              <a:ext uri="{FF2B5EF4-FFF2-40B4-BE49-F238E27FC236}">
                <a16:creationId xmlns:a16="http://schemas.microsoft.com/office/drawing/2014/main" id="{B732A892-1556-5B45-C9EB-7FF5684B9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38" y="582423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3DBAD9C-EF84-9C77-BD0F-F67CABEBF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636" y="582423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Gold Wrapped Hershey's Miniatures">
            <a:extLst>
              <a:ext uri="{FF2B5EF4-FFF2-40B4-BE49-F238E27FC236}">
                <a16:creationId xmlns:a16="http://schemas.microsoft.com/office/drawing/2014/main" id="{CDC9859A-9822-09D3-533F-7AF392853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387" y="582423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Purple Wrapped Hershey's Miniatures">
            <a:extLst>
              <a:ext uri="{FF2B5EF4-FFF2-40B4-BE49-F238E27FC236}">
                <a16:creationId xmlns:a16="http://schemas.microsoft.com/office/drawing/2014/main" id="{9D67CBFA-3910-1883-31CE-AD6B189F6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89" y="582423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Black Wrapped Hershey's Miniatures">
            <a:extLst>
              <a:ext uri="{FF2B5EF4-FFF2-40B4-BE49-F238E27FC236}">
                <a16:creationId xmlns:a16="http://schemas.microsoft.com/office/drawing/2014/main" id="{22C00086-D81E-9759-6ABD-B310C4218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885" y="582423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Yellow Wrapped Hershey's Miniatures">
            <a:extLst>
              <a:ext uri="{FF2B5EF4-FFF2-40B4-BE49-F238E27FC236}">
                <a16:creationId xmlns:a16="http://schemas.microsoft.com/office/drawing/2014/main" id="{681719BB-240D-E74A-1C74-75010E763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134" y="582423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Orange Wrapped Hershey's Miniatures">
            <a:extLst>
              <a:ext uri="{FF2B5EF4-FFF2-40B4-BE49-F238E27FC236}">
                <a16:creationId xmlns:a16="http://schemas.microsoft.com/office/drawing/2014/main" id="{D3835A35-909A-11D7-0EC6-D5D66BDF9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8383" y="582423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2" descr="Light Blue Wrapped Hershey's Miniatures">
            <a:extLst>
              <a:ext uri="{FF2B5EF4-FFF2-40B4-BE49-F238E27FC236}">
                <a16:creationId xmlns:a16="http://schemas.microsoft.com/office/drawing/2014/main" id="{524E3FA9-D98C-3888-B73E-C1ED1B8E2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91" y="582423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bag of candy in pink polka dots&#10;&#10;Description automatically generated">
            <a:extLst>
              <a:ext uri="{FF2B5EF4-FFF2-40B4-BE49-F238E27FC236}">
                <a16:creationId xmlns:a16="http://schemas.microsoft.com/office/drawing/2014/main" id="{43A09F4C-BDAD-C3FB-F84D-D40CCF5CC2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88" y="366712"/>
            <a:ext cx="522922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91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C7203B-F8F6-15A0-C935-2A029908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35" t="20208" r="42773" b="14097"/>
          <a:stretch/>
        </p:blipFill>
        <p:spPr>
          <a:xfrm>
            <a:off x="0" y="-449"/>
            <a:ext cx="7168505" cy="68762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6C13C6-B960-DB22-230A-0B8A303FDD01}"/>
              </a:ext>
            </a:extLst>
          </p:cNvPr>
          <p:cNvSpPr txBox="1"/>
          <p:nvPr/>
        </p:nvSpPr>
        <p:spPr>
          <a:xfrm>
            <a:off x="6548375" y="1913753"/>
            <a:ext cx="5643625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Shipping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595959"/>
                </a:solidFill>
                <a:latin typeface="Avenir Next" panose="020B0503020202020204"/>
              </a:rPr>
              <a:t>Free shipping on orders $500+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595959"/>
                </a:solidFill>
                <a:latin typeface="Avenir Next" panose="020B0503020202020204"/>
              </a:rPr>
              <a:t>Hot weather shipping incurs additional charge of $10 per cooler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Avenir Next" panose="020B0503020202020204"/>
              </a:rPr>
              <a:t>Payment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Net 30 terms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A96062-19AD-F88F-19BD-2466F8B929F7}"/>
              </a:ext>
            </a:extLst>
          </p:cNvPr>
          <p:cNvSpPr txBox="1"/>
          <p:nvPr/>
        </p:nvSpPr>
        <p:spPr>
          <a:xfrm>
            <a:off x="6548375" y="138636"/>
            <a:ext cx="3481565" cy="1446550"/>
          </a:xfrm>
          <a:prstGeom prst="rect">
            <a:avLst/>
          </a:prstGeom>
          <a:solidFill>
            <a:srgbClr val="E3F6FD">
              <a:alpha val="80000"/>
            </a:srgb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PROGRAM</a:t>
            </a:r>
          </a:p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DETAILS</a:t>
            </a:r>
          </a:p>
        </p:txBody>
      </p:sp>
    </p:spTree>
    <p:extLst>
      <p:ext uri="{BB962C8B-B14F-4D97-AF65-F5344CB8AC3E}">
        <p14:creationId xmlns:p14="http://schemas.microsoft.com/office/powerpoint/2010/main" val="1767958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C6D7CA-4D6B-E75E-4B7C-4F560F926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9C564B-FF3E-46AE-FE97-CAA453FADE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35" t="20208" r="42773" b="14097"/>
          <a:stretch/>
        </p:blipFill>
        <p:spPr>
          <a:xfrm>
            <a:off x="-278020" y="1323440"/>
            <a:ext cx="6667389" cy="5534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1353B9-2818-5C8A-1F06-98F5DE55CD7D}"/>
              </a:ext>
            </a:extLst>
          </p:cNvPr>
          <p:cNvSpPr txBox="1"/>
          <p:nvPr/>
        </p:nvSpPr>
        <p:spPr>
          <a:xfrm>
            <a:off x="5875021" y="377190"/>
            <a:ext cx="6137910" cy="6162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solidFill>
                  <a:srgbClr val="0070C0"/>
                </a:solidFill>
                <a:latin typeface="Avenir Next" panose="020B0503020202020204"/>
              </a:rPr>
              <a:t>Color Ranking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nir Next" panose="020B0503020202020204"/>
              <a:ea typeface="+mn-ea"/>
              <a:cs typeface="+mn-cs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95959"/>
                </a:solidFill>
                <a:latin typeface="Avenir Next" panose="020B0503020202020204"/>
              </a:rPr>
              <a:t>Pink, light blue, blue, white, assorted, red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95959"/>
                </a:solidFill>
                <a:latin typeface="Avenir Next" panose="020B0503020202020204"/>
              </a:rPr>
              <a:t>Green, Black, Purple, Gold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95959"/>
                </a:solidFill>
                <a:latin typeface="Avenir Next" panose="020B0503020202020204"/>
              </a:rPr>
              <a:t>Yellow, Silver, Orange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595959"/>
                </a:solidFill>
                <a:latin typeface="Avenir Next" panose="020B0503020202020204"/>
              </a:rPr>
              <a:t> </a:t>
            </a:r>
            <a:r>
              <a:rPr lang="en-US" sz="1600" b="1" dirty="0">
                <a:solidFill>
                  <a:srgbClr val="0070C0"/>
                </a:solidFill>
                <a:latin typeface="Avenir Next" panose="020B0503020202020204"/>
              </a:rPr>
              <a:t>Format Ranking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nir Next" panose="020B0503020202020204"/>
              <a:ea typeface="+mn-ea"/>
              <a:cs typeface="+mn-cs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95959"/>
                </a:solidFill>
                <a:latin typeface="Avenir Next" panose="020B0503020202020204"/>
              </a:rPr>
              <a:t>Gummy bears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Milk Chocolate Flavored Gems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95959"/>
                </a:solidFill>
                <a:latin typeface="Avenir Next" panose="020B0503020202020204"/>
              </a:rPr>
              <a:t>Jelly Beans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95959"/>
                </a:solidFill>
                <a:latin typeface="Avenir Next" panose="020B0503020202020204"/>
              </a:rPr>
              <a:t>Foil Wrapped Balls or Hershey Kisses (silver and gold are top colors)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95959"/>
                </a:solidFill>
                <a:latin typeface="Avenir Next" panose="020B0503020202020204"/>
              </a:rPr>
              <a:t>Lollipops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95959"/>
                </a:solidFill>
                <a:latin typeface="Avenir Next" panose="020B0503020202020204"/>
              </a:rPr>
              <a:t>Gumballs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95959"/>
                </a:solidFill>
                <a:latin typeface="Avenir Next" panose="020B0503020202020204"/>
              </a:rPr>
              <a:t>Peanut butter cup (gold is only color)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95959"/>
                </a:solidFill>
                <a:latin typeface="Avenir Next" panose="020B0503020202020204"/>
              </a:rPr>
              <a:t>Foil wrapped coins (gold is best color.  Light blue and pink are not nearly as good)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95959"/>
                </a:solidFill>
                <a:latin typeface="Avenir Next" panose="020B0503020202020204"/>
              </a:rPr>
              <a:t>Jordan Almonds (assorted and white are best colors. Light blue and pink are not nearly as good)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95959"/>
                </a:solidFill>
                <a:latin typeface="Avenir Next" panose="020B0503020202020204"/>
              </a:rPr>
              <a:t>Gummy rings (pink and light blue are best colors in color program)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95959"/>
                </a:solidFill>
                <a:latin typeface="Avenir Next" panose="020B0503020202020204"/>
              </a:rPr>
              <a:t>Wrapped miniatures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venir Next" panose="020B0503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C90E43-8073-2301-18A9-7C2A5295AC06}"/>
              </a:ext>
            </a:extLst>
          </p:cNvPr>
          <p:cNvSpPr txBox="1"/>
          <p:nvPr/>
        </p:nvSpPr>
        <p:spPr>
          <a:xfrm>
            <a:off x="-278020" y="0"/>
            <a:ext cx="4011930" cy="1323439"/>
          </a:xfrm>
          <a:prstGeom prst="rect">
            <a:avLst/>
          </a:prstGeom>
          <a:solidFill>
            <a:srgbClr val="E3F6FD">
              <a:alpha val="80000"/>
            </a:srgb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PROGRAM</a:t>
            </a:r>
          </a:p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DETAILS</a:t>
            </a:r>
          </a:p>
        </p:txBody>
      </p:sp>
    </p:spTree>
    <p:extLst>
      <p:ext uri="{BB962C8B-B14F-4D97-AF65-F5344CB8AC3E}">
        <p14:creationId xmlns:p14="http://schemas.microsoft.com/office/powerpoint/2010/main" val="3565798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81771-7917-0F7F-0D0B-489EB82A5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37B71AE-CDD0-0F82-AB7D-0489709E6F0C}"/>
              </a:ext>
            </a:extLst>
          </p:cNvPr>
          <p:cNvSpPr txBox="1"/>
          <p:nvPr/>
        </p:nvSpPr>
        <p:spPr>
          <a:xfrm>
            <a:off x="319036" y="732628"/>
            <a:ext cx="362431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Size: 14 ounces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Case pack: 12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Cost: $4.50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Retail: $7.99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GM %:</a:t>
            </a: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 43.7%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1E1417E-D78D-7527-DEE9-1318C37A21AE}"/>
              </a:ext>
            </a:extLst>
          </p:cNvPr>
          <p:cNvSpPr txBox="1">
            <a:spLocks/>
          </p:cNvSpPr>
          <p:nvPr/>
        </p:nvSpPr>
        <p:spPr>
          <a:xfrm>
            <a:off x="133643" y="-176559"/>
            <a:ext cx="10916356" cy="986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B1BE"/>
                </a:solidFill>
                <a:effectLst/>
                <a:uLnTx/>
                <a:uFillTx/>
                <a:latin typeface="Brandon Grotesque Black" panose="020B0503020203060202" pitchFamily="34" charset="77"/>
                <a:ea typeface="+mj-ea"/>
                <a:cs typeface="+mj-cs"/>
              </a:rPr>
              <a:t>Gummy Bears</a:t>
            </a:r>
          </a:p>
        </p:txBody>
      </p:sp>
      <p:pic>
        <p:nvPicPr>
          <p:cNvPr id="3074" name="Picture 2" descr="Rainbow Sugared Fruit Gummy Bears">
            <a:extLst>
              <a:ext uri="{FF2B5EF4-FFF2-40B4-BE49-F238E27FC236}">
                <a16:creationId xmlns:a16="http://schemas.microsoft.com/office/drawing/2014/main" id="{C14934E8-D7DF-8A59-7D94-24729AF75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219" y="581705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ugar-Sanded Gummy Bears - All Colors">
            <a:extLst>
              <a:ext uri="{FF2B5EF4-FFF2-40B4-BE49-F238E27FC236}">
                <a16:creationId xmlns:a16="http://schemas.microsoft.com/office/drawing/2014/main" id="{01264A19-17DC-BA86-6DAA-B8BD276BC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379" y="581705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nk Strawberry Sugar Coated Gummy Bears">
            <a:extLst>
              <a:ext uri="{FF2B5EF4-FFF2-40B4-BE49-F238E27FC236}">
                <a16:creationId xmlns:a16="http://schemas.microsoft.com/office/drawing/2014/main" id="{566EBDD8-B4B8-C4E8-30CA-1E1DA0B29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3" y="581705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reen Sugared Apple Gummy Bears">
            <a:extLst>
              <a:ext uri="{FF2B5EF4-FFF2-40B4-BE49-F238E27FC236}">
                <a16:creationId xmlns:a16="http://schemas.microsoft.com/office/drawing/2014/main" id="{80330668-E1FF-54B9-6CC9-CEE4A4C4F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851" y="581705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White Tutti Frutti Sugar Coated Gummy Bears">
            <a:extLst>
              <a:ext uri="{FF2B5EF4-FFF2-40B4-BE49-F238E27FC236}">
                <a16:creationId xmlns:a16="http://schemas.microsoft.com/office/drawing/2014/main" id="{00CF3DD5-5387-DBBD-6424-84DABEB41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747" y="581705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d Cherry Sugar Coated Gummy Bears">
            <a:extLst>
              <a:ext uri="{FF2B5EF4-FFF2-40B4-BE49-F238E27FC236}">
                <a16:creationId xmlns:a16="http://schemas.microsoft.com/office/drawing/2014/main" id="{7CB8BC71-DD1D-EE5E-79AE-3406103F2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115" y="581705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F4BBEEEC-CE0A-3DB4-477C-0C6139553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011" y="581705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1BA1A71D-2C28-DBC3-E9DC-3B1D5A635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83" y="581705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68A17FB7-71BC-3982-7881-411AC389F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957" y="581705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BE85677F-F018-0134-CBA1-1DF1359B3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587" y="581705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bag of blue gummy candies&#10;&#10;Description automatically generated">
            <a:extLst>
              <a:ext uri="{FF2B5EF4-FFF2-40B4-BE49-F238E27FC236}">
                <a16:creationId xmlns:a16="http://schemas.microsoft.com/office/drawing/2014/main" id="{66102C5B-8A08-98FB-2073-6685F30457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88" y="266699"/>
            <a:ext cx="503872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78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80241-B717-2091-7E3F-B4B4602F1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DAD919B-F6ED-DD84-7482-67A8C7C7C017}"/>
              </a:ext>
            </a:extLst>
          </p:cNvPr>
          <p:cNvSpPr txBox="1"/>
          <p:nvPr/>
        </p:nvSpPr>
        <p:spPr>
          <a:xfrm>
            <a:off x="319036" y="732628"/>
            <a:ext cx="362431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Size: 12 ounces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Case pack: 12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Cost: $4.50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Retail: $7.99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GM %: 43.7%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FCB2CC0-2831-5405-EFA5-44011F354C94}"/>
              </a:ext>
            </a:extLst>
          </p:cNvPr>
          <p:cNvSpPr txBox="1">
            <a:spLocks/>
          </p:cNvSpPr>
          <p:nvPr/>
        </p:nvSpPr>
        <p:spPr>
          <a:xfrm>
            <a:off x="133643" y="-176559"/>
            <a:ext cx="10916356" cy="986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B1BE"/>
                </a:solidFill>
                <a:effectLst/>
                <a:uLnTx/>
                <a:uFillTx/>
                <a:latin typeface="Brandon Grotesque Black" panose="020B0503020203060202" pitchFamily="34" charset="77"/>
                <a:ea typeface="+mj-ea"/>
                <a:cs typeface="+mj-cs"/>
              </a:rPr>
              <a:t>Milk Chocolate</a:t>
            </a:r>
            <a:r>
              <a:rPr lang="en-US" sz="3200" b="1" dirty="0">
                <a:solidFill>
                  <a:srgbClr val="2CB1BE"/>
                </a:solidFill>
                <a:latin typeface="Brandon Grotesque Black" panose="020B0503020203060202" pitchFamily="34" charset="77"/>
              </a:rPr>
              <a:t> Flavored Gems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B1BE"/>
              </a:solidFill>
              <a:effectLst/>
              <a:uLnTx/>
              <a:uFillTx/>
              <a:latin typeface="Brandon Grotesque Black" panose="020B0503020203060202" pitchFamily="34" charset="77"/>
              <a:ea typeface="+mj-ea"/>
              <a:cs typeface="+mj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B3FED6B-A3EB-F4DF-0444-D2DC4B19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08" y="576738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1CA1EF2-2110-3C30-5547-7CEF86613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538" y="576738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16E30B6-122C-52EA-5078-96999BCDF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206" y="576738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F117D609-8E14-9D74-9E6B-78E1BAA1B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874" y="576738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4D1549BD-F360-772F-DA3E-6A834B1B9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04" y="576738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EA6B6E05-C6F0-8E72-09A6-E142D946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40" y="576738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3C26ECB8-0EFA-0E59-2F0A-13F53A0A7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872" y="576738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EC875820-01AC-6966-A199-7B00E96D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870" y="576738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1B9D1589-42A3-FE7B-9649-60D4BBDF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1" y="576738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3166DD50-151B-65CA-892F-832D7FBA6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538" y="576738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>
            <a:extLst>
              <a:ext uri="{FF2B5EF4-FFF2-40B4-BE49-F238E27FC236}">
                <a16:creationId xmlns:a16="http://schemas.microsoft.com/office/drawing/2014/main" id="{2C0549DC-B748-AB4A-3F7C-E10559217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797" y="5767388"/>
            <a:ext cx="91614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bag of yellow candy&#10;&#10;Description automatically generated">
            <a:extLst>
              <a:ext uri="{FF2B5EF4-FFF2-40B4-BE49-F238E27FC236}">
                <a16:creationId xmlns:a16="http://schemas.microsoft.com/office/drawing/2014/main" id="{2B59D235-276B-2221-3905-FAFEF89C29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13" y="316510"/>
            <a:ext cx="504825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6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25660-6BB0-1A70-423E-18B178539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5B1A9DC-08E2-3C1E-3DFD-D6B0D046D860}"/>
              </a:ext>
            </a:extLst>
          </p:cNvPr>
          <p:cNvSpPr txBox="1"/>
          <p:nvPr/>
        </p:nvSpPr>
        <p:spPr>
          <a:xfrm>
            <a:off x="319036" y="732628"/>
            <a:ext cx="362431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Size: 16 ounces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Case pack: 12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Cost: $4.00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Retail: $7.99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GM %: 49.9%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2CBAF57-025B-8638-97D9-F2042B619834}"/>
              </a:ext>
            </a:extLst>
          </p:cNvPr>
          <p:cNvSpPr txBox="1">
            <a:spLocks/>
          </p:cNvSpPr>
          <p:nvPr/>
        </p:nvSpPr>
        <p:spPr>
          <a:xfrm>
            <a:off x="133643" y="-176559"/>
            <a:ext cx="10916356" cy="986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B1BE"/>
                </a:solidFill>
                <a:effectLst/>
                <a:uLnTx/>
                <a:uFillTx/>
                <a:latin typeface="Brandon Grotesque Black" panose="020B0503020203060202" pitchFamily="34" charset="77"/>
                <a:ea typeface="+mj-ea"/>
                <a:cs typeface="+mj-cs"/>
              </a:rPr>
              <a:t>Jelly Beans</a:t>
            </a:r>
          </a:p>
        </p:txBody>
      </p:sp>
      <p:pic>
        <p:nvPicPr>
          <p:cNvPr id="2050" name="Picture 2" descr="Jelly Beans - All Colors">
            <a:extLst>
              <a:ext uri="{FF2B5EF4-FFF2-40B4-BE49-F238E27FC236}">
                <a16:creationId xmlns:a16="http://schemas.microsoft.com/office/drawing/2014/main" id="{776C63DD-108E-B649-4736-9F8C1492C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859" y="57531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d Cherry Jelly Beans">
            <a:extLst>
              <a:ext uri="{FF2B5EF4-FFF2-40B4-BE49-F238E27FC236}">
                <a16:creationId xmlns:a16="http://schemas.microsoft.com/office/drawing/2014/main" id="{BC1D0FAE-8A89-A58A-3A15-CC2AB06C8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751" y="57531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ght Blue Blueberry Jelly Beans">
            <a:extLst>
              <a:ext uri="{FF2B5EF4-FFF2-40B4-BE49-F238E27FC236}">
                <a16:creationId xmlns:a16="http://schemas.microsoft.com/office/drawing/2014/main" id="{967A928F-7B11-F900-5B2F-391E16311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20" y="57531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hite Fruity Jelly Beans">
            <a:extLst>
              <a:ext uri="{FF2B5EF4-FFF2-40B4-BE49-F238E27FC236}">
                <a16:creationId xmlns:a16="http://schemas.microsoft.com/office/drawing/2014/main" id="{12038876-4DEE-FA76-A0DE-1793FFDBB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974" y="57531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reen Apple Jelly Beans">
            <a:extLst>
              <a:ext uri="{FF2B5EF4-FFF2-40B4-BE49-F238E27FC236}">
                <a16:creationId xmlns:a16="http://schemas.microsoft.com/office/drawing/2014/main" id="{465D4D0E-90AD-1E2C-5C55-175E851FC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305" y="57531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Orange Jelly Beans">
            <a:extLst>
              <a:ext uri="{FF2B5EF4-FFF2-40B4-BE49-F238E27FC236}">
                <a16:creationId xmlns:a16="http://schemas.microsoft.com/office/drawing/2014/main" id="{DB95E451-F225-6852-96E7-CC35ABAD4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415" y="57531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ink Strawberry Jelly Beans">
            <a:extLst>
              <a:ext uri="{FF2B5EF4-FFF2-40B4-BE49-F238E27FC236}">
                <a16:creationId xmlns:a16="http://schemas.microsoft.com/office/drawing/2014/main" id="{456D1163-25DF-42B6-8015-B433F1FCA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3" y="57531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Purple Grape Jelly Beans">
            <a:extLst>
              <a:ext uri="{FF2B5EF4-FFF2-40B4-BE49-F238E27FC236}">
                <a16:creationId xmlns:a16="http://schemas.microsoft.com/office/drawing/2014/main" id="{B7487DE7-CD37-CB37-7712-A6E977445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528" y="57531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Yellow Lemon Jelly Beans">
            <a:extLst>
              <a:ext uri="{FF2B5EF4-FFF2-40B4-BE49-F238E27FC236}">
                <a16:creationId xmlns:a16="http://schemas.microsoft.com/office/drawing/2014/main" id="{3D35AABC-4C54-F370-4125-2BC78CAE1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636" y="57531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56974EF3-BD4A-FDA1-6D69-F631B13C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082" y="57531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31710C0A-AB3F-520C-2DC6-1F9EAD183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197" y="57531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bag of jelly beans&#10;&#10;Description automatically generated">
            <a:extLst>
              <a:ext uri="{FF2B5EF4-FFF2-40B4-BE49-F238E27FC236}">
                <a16:creationId xmlns:a16="http://schemas.microsoft.com/office/drawing/2014/main" id="{7A759E34-EC86-4B54-E7EE-4B3B876C8E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57149"/>
            <a:ext cx="5133976" cy="51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00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7429B-C72C-AF0A-2A85-1C463901F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B610B49-8270-5527-199F-28907F79825A}"/>
              </a:ext>
            </a:extLst>
          </p:cNvPr>
          <p:cNvSpPr txBox="1"/>
          <p:nvPr/>
        </p:nvSpPr>
        <p:spPr>
          <a:xfrm>
            <a:off x="319036" y="732628"/>
            <a:ext cx="362431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Size: 50ct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Case pack: 12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Cost: $5.50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Retail: $9.99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GM %:</a:t>
            </a: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 44.9%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venir Next" panose="020B0503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85F7125-5231-0F1F-0F93-89EA211D51CA}"/>
              </a:ext>
            </a:extLst>
          </p:cNvPr>
          <p:cNvSpPr txBox="1">
            <a:spLocks/>
          </p:cNvSpPr>
          <p:nvPr/>
        </p:nvSpPr>
        <p:spPr>
          <a:xfrm>
            <a:off x="133643" y="-176559"/>
            <a:ext cx="10916356" cy="986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B1BE"/>
                </a:solidFill>
                <a:effectLst/>
                <a:uLnTx/>
                <a:uFillTx/>
                <a:latin typeface="Brandon Grotesque Black" panose="020B0503020203060202" pitchFamily="34" charset="77"/>
                <a:ea typeface="+mj-ea"/>
                <a:cs typeface="+mj-cs"/>
              </a:rPr>
              <a:t>Hershey’s Kisses</a:t>
            </a:r>
          </a:p>
        </p:txBody>
      </p:sp>
      <p:pic>
        <p:nvPicPr>
          <p:cNvPr id="2" name="Picture 2" descr="Pink Hershey's Kisses Foil Wrapped Bulk Chocolate Candy">
            <a:extLst>
              <a:ext uri="{FF2B5EF4-FFF2-40B4-BE49-F238E27FC236}">
                <a16:creationId xmlns:a16="http://schemas.microsoft.com/office/drawing/2014/main" id="{8CFD9E8D-C594-53F7-1BE7-518915861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506" y="5334797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4" descr="Light Blue Hershey's Kisses Foil Wrapped Bulk Chocolate Candy">
            <a:extLst>
              <a:ext uri="{FF2B5EF4-FFF2-40B4-BE49-F238E27FC236}">
                <a16:creationId xmlns:a16="http://schemas.microsoft.com/office/drawing/2014/main" id="{97C9E02C-9DFE-58EF-A430-33489C2C9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752" y="5334797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Red Hershey's Kisses Foil Wrapped Bulk Chocolate Candy">
            <a:extLst>
              <a:ext uri="{FF2B5EF4-FFF2-40B4-BE49-F238E27FC236}">
                <a16:creationId xmlns:a16="http://schemas.microsoft.com/office/drawing/2014/main" id="{3DF2AA84-CDCD-74A5-3351-CD0A2552A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98" y="5334797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Green Hershey's Kisses Foil Wrapped Bulk Chocolate Candy">
            <a:extLst>
              <a:ext uri="{FF2B5EF4-FFF2-40B4-BE49-F238E27FC236}">
                <a16:creationId xmlns:a16="http://schemas.microsoft.com/office/drawing/2014/main" id="{3FFDAE6C-5434-2FDF-A3A9-19E18905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90" y="5334797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0" descr="Gold Hershey's Almond Kisses Foil Wrapped Bulk Chocolate Candy">
            <a:extLst>
              <a:ext uri="{FF2B5EF4-FFF2-40B4-BE49-F238E27FC236}">
                <a16:creationId xmlns:a16="http://schemas.microsoft.com/office/drawing/2014/main" id="{2D1B127C-D340-E084-7EDC-85C56068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737" y="5334797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Purple Hershey's Milk Chocolate Kisses Foil Wrapped Bulk Chocolate Candy">
            <a:extLst>
              <a:ext uri="{FF2B5EF4-FFF2-40B4-BE49-F238E27FC236}">
                <a16:creationId xmlns:a16="http://schemas.microsoft.com/office/drawing/2014/main" id="{EBA02FE6-5924-311D-0661-3A5DB3653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44" y="5334797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ag of candy on a white background&#10;&#10;Description automatically generated">
            <a:extLst>
              <a:ext uri="{FF2B5EF4-FFF2-40B4-BE49-F238E27FC236}">
                <a16:creationId xmlns:a16="http://schemas.microsoft.com/office/drawing/2014/main" id="{4FC18D1F-2774-EAB9-E06F-594873A55D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61" y="452438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97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5FFD4-02FA-0215-20CE-D49C79B83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FD52B6E-8C0D-F7D8-D6A4-800B6FB9F1D8}"/>
              </a:ext>
            </a:extLst>
          </p:cNvPr>
          <p:cNvSpPr txBox="1"/>
          <p:nvPr/>
        </p:nvSpPr>
        <p:spPr>
          <a:xfrm>
            <a:off x="319036" y="732628"/>
            <a:ext cx="362431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Size: 8 ounces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Case pack: 12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Cost: $4.50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Retail: $7.99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GM %:</a:t>
            </a: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 43.7%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venir Next" panose="020B0503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F31D19D-A135-D721-127E-97A10F58A570}"/>
              </a:ext>
            </a:extLst>
          </p:cNvPr>
          <p:cNvSpPr txBox="1">
            <a:spLocks/>
          </p:cNvSpPr>
          <p:nvPr/>
        </p:nvSpPr>
        <p:spPr>
          <a:xfrm>
            <a:off x="133643" y="-176559"/>
            <a:ext cx="10916356" cy="986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B1BE"/>
                </a:solidFill>
                <a:effectLst/>
                <a:uLnTx/>
                <a:uFillTx/>
                <a:latin typeface="Brandon Grotesque Black" panose="020B0503020203060202" pitchFamily="34" charset="77"/>
                <a:ea typeface="+mj-ea"/>
                <a:cs typeface="+mj-cs"/>
              </a:rPr>
              <a:t>Chocolate Balls</a:t>
            </a:r>
          </a:p>
        </p:txBody>
      </p:sp>
      <p:pic>
        <p:nvPicPr>
          <p:cNvPr id="1026" name="Picture 2" descr="Silver Chocolate Foil Balls">
            <a:extLst>
              <a:ext uri="{FF2B5EF4-FFF2-40B4-BE49-F238E27FC236}">
                <a16:creationId xmlns:a16="http://schemas.microsoft.com/office/drawing/2014/main" id="{AE53C045-E05A-38BA-C592-4FCE1AFE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951" y="573165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ibbean Blue Chocolate Foil Balls">
            <a:extLst>
              <a:ext uri="{FF2B5EF4-FFF2-40B4-BE49-F238E27FC236}">
                <a16:creationId xmlns:a16="http://schemas.microsoft.com/office/drawing/2014/main" id="{984F83C8-48EF-2332-C83B-9F76746E1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85" y="573165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Chocolate Foil Balls">
            <a:extLst>
              <a:ext uri="{FF2B5EF4-FFF2-40B4-BE49-F238E27FC236}">
                <a16:creationId xmlns:a16="http://schemas.microsoft.com/office/drawing/2014/main" id="{360B4D16-4478-7638-819A-5A5186D1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46" y="573165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lack Chocolate Foil Balls">
            <a:extLst>
              <a:ext uri="{FF2B5EF4-FFF2-40B4-BE49-F238E27FC236}">
                <a16:creationId xmlns:a16="http://schemas.microsoft.com/office/drawing/2014/main" id="{96B65FB8-18CB-228B-1186-AACB7AA4D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012" y="573165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ite Chocolate Foil Balls">
            <a:extLst>
              <a:ext uri="{FF2B5EF4-FFF2-40B4-BE49-F238E27FC236}">
                <a16:creationId xmlns:a16="http://schemas.microsoft.com/office/drawing/2014/main" id="{A5D2CB33-DA8C-DE75-A7A3-A43B198ED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07" y="573165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C292B49-D429-CAAD-6EDB-203134F0D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4" y="573165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E07E2E8-83EB-DB34-BA3D-4343BE78F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076" y="573165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54686CF5-6E07-DD1B-0174-2D988400C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68" y="573165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1C50C43-9DBC-FAFC-184B-3B592B65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890" y="573165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206E4D33-62A9-975F-8F4B-7F4CBB97E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829" y="573165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F16BC81-BC67-4B3F-5B32-0FF41113DA8F}"/>
              </a:ext>
            </a:extLst>
          </p:cNvPr>
          <p:cNvGrpSpPr/>
          <p:nvPr/>
        </p:nvGrpSpPr>
        <p:grpSpPr>
          <a:xfrm>
            <a:off x="6423808" y="386245"/>
            <a:ext cx="3400070" cy="4623905"/>
            <a:chOff x="6423808" y="386245"/>
            <a:chExt cx="3400070" cy="4623905"/>
          </a:xfrm>
        </p:grpSpPr>
        <p:pic>
          <p:nvPicPr>
            <p:cNvPr id="8" name="Picture 7" descr="A bag of jelly beans&#10;&#10;Description automatically generated">
              <a:extLst>
                <a:ext uri="{FF2B5EF4-FFF2-40B4-BE49-F238E27FC236}">
                  <a16:creationId xmlns:a16="http://schemas.microsoft.com/office/drawing/2014/main" id="{581E644F-D716-24B3-42FE-BF7599CFF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14359" r="16410" b="13077"/>
            <a:stretch/>
          </p:blipFill>
          <p:spPr>
            <a:xfrm>
              <a:off x="6423808" y="386245"/>
              <a:ext cx="3400070" cy="462390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BA7FDC1-E0E2-09D9-F5B0-4C6DBD825F09}"/>
                </a:ext>
              </a:extLst>
            </p:cNvPr>
            <p:cNvSpPr txBox="1"/>
            <p:nvPr/>
          </p:nvSpPr>
          <p:spPr>
            <a:xfrm>
              <a:off x="7043658" y="4024312"/>
              <a:ext cx="2257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highlight>
                    <a:srgbClr val="C0C0C0"/>
                  </a:highlight>
                </a:rPr>
                <a:t>Foil Chocolate Balls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484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5616E2F-926C-8C26-A1DF-C322B84A4C1A}"/>
              </a:ext>
            </a:extLst>
          </p:cNvPr>
          <p:cNvSpPr txBox="1"/>
          <p:nvPr/>
        </p:nvSpPr>
        <p:spPr>
          <a:xfrm>
            <a:off x="319036" y="732628"/>
            <a:ext cx="362431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Size: 40ct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Case pack: 12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Cost: $4.50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Retail: $7.99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GM %: 43.7%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07F67D2-5264-AB9C-2868-EE3D4C2AE870}"/>
              </a:ext>
            </a:extLst>
          </p:cNvPr>
          <p:cNvSpPr txBox="1">
            <a:spLocks/>
          </p:cNvSpPr>
          <p:nvPr/>
        </p:nvSpPr>
        <p:spPr>
          <a:xfrm>
            <a:off x="133643" y="-176559"/>
            <a:ext cx="10916356" cy="986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B1BE"/>
                </a:solidFill>
                <a:effectLst/>
                <a:uLnTx/>
                <a:uFillTx/>
                <a:latin typeface="Brandon Grotesque Black" panose="020B0503020203060202" pitchFamily="34" charset="77"/>
                <a:ea typeface="+mj-ea"/>
                <a:cs typeface="+mj-cs"/>
              </a:rPr>
              <a:t>Lollipops</a:t>
            </a:r>
          </a:p>
        </p:txBody>
      </p:sp>
      <p:pic>
        <p:nvPicPr>
          <p:cNvPr id="1026" name="Picture 2" descr="Just Candy Pink Flat Lollipops">
            <a:extLst>
              <a:ext uri="{FF2B5EF4-FFF2-40B4-BE49-F238E27FC236}">
                <a16:creationId xmlns:a16="http://schemas.microsoft.com/office/drawing/2014/main" id="{F1AF2F1D-589D-C86D-9AB5-32E86DA97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" y="531971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ust Candy White Flat Lollipops">
            <a:extLst>
              <a:ext uri="{FF2B5EF4-FFF2-40B4-BE49-F238E27FC236}">
                <a16:creationId xmlns:a16="http://schemas.microsoft.com/office/drawing/2014/main" id="{A6877262-3057-9698-FF63-0D3C9CC52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66" y="531971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ust Candy Red Flat Lollipops">
            <a:extLst>
              <a:ext uri="{FF2B5EF4-FFF2-40B4-BE49-F238E27FC236}">
                <a16:creationId xmlns:a16="http://schemas.microsoft.com/office/drawing/2014/main" id="{230AB2CC-2BC5-79EB-89A7-1940CB045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695" y="531971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ust Candy Light Blue Flat Lollipops">
            <a:extLst>
              <a:ext uri="{FF2B5EF4-FFF2-40B4-BE49-F238E27FC236}">
                <a16:creationId xmlns:a16="http://schemas.microsoft.com/office/drawing/2014/main" id="{CFA48486-0E1F-4EF7-3181-237CE0AEB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24" y="531971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ust Candy Green Flat Lollipops">
            <a:extLst>
              <a:ext uri="{FF2B5EF4-FFF2-40B4-BE49-F238E27FC236}">
                <a16:creationId xmlns:a16="http://schemas.microsoft.com/office/drawing/2014/main" id="{6A5713C8-A100-843F-BF15-82640E1B2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953" y="531971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Just Candy Blue Flat Lollipops">
            <a:extLst>
              <a:ext uri="{FF2B5EF4-FFF2-40B4-BE49-F238E27FC236}">
                <a16:creationId xmlns:a16="http://schemas.microsoft.com/office/drawing/2014/main" id="{5DE9B40C-D4B1-F09C-ACA9-FEBDAE55C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082" y="531971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Just Candy Assorted Flat Lollipops">
            <a:extLst>
              <a:ext uri="{FF2B5EF4-FFF2-40B4-BE49-F238E27FC236}">
                <a16:creationId xmlns:a16="http://schemas.microsoft.com/office/drawing/2014/main" id="{9155FEC7-6744-1DDA-314A-7AAE86160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211" y="531971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Just Candy Purple Flat Lollipops">
            <a:extLst>
              <a:ext uri="{FF2B5EF4-FFF2-40B4-BE49-F238E27FC236}">
                <a16:creationId xmlns:a16="http://schemas.microsoft.com/office/drawing/2014/main" id="{1867B9A4-33C1-25A7-0F5D-E7F1B228B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341" y="531971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bag of lollipops&#10;&#10;Description automatically generated">
            <a:extLst>
              <a:ext uri="{FF2B5EF4-FFF2-40B4-BE49-F238E27FC236}">
                <a16:creationId xmlns:a16="http://schemas.microsoft.com/office/drawing/2014/main" id="{9E79D85F-5D12-CDCD-C093-06C3CFA264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14" y="266699"/>
            <a:ext cx="4742261" cy="47422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6DBB85-F7BB-99CA-3312-EFA058CF6B70}"/>
              </a:ext>
            </a:extLst>
          </p:cNvPr>
          <p:cNvSpPr txBox="1"/>
          <p:nvPr/>
        </p:nvSpPr>
        <p:spPr>
          <a:xfrm>
            <a:off x="8667699" y="732628"/>
            <a:ext cx="362431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Size: 130ct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Case pack: 8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95959"/>
                </a:solidFill>
                <a:latin typeface="Avenir Next" panose="020B0503020202020204"/>
              </a:rPr>
              <a:t>Cost: $5.50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Retail: $9.99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" panose="020B0503020202020204"/>
                <a:ea typeface="+mn-ea"/>
                <a:cs typeface="+mn-cs"/>
              </a:rPr>
              <a:t>GM %: 45%</a:t>
            </a:r>
          </a:p>
        </p:txBody>
      </p:sp>
    </p:spTree>
    <p:extLst>
      <p:ext uri="{BB962C8B-B14F-4D97-AF65-F5344CB8AC3E}">
        <p14:creationId xmlns:p14="http://schemas.microsoft.com/office/powerpoint/2010/main" val="458484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6145</TotalTime>
  <Words>434</Words>
  <Application>Microsoft Office PowerPoint</Application>
  <PresentationFormat>Widescreen</PresentationFormat>
  <Paragraphs>105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Avenir Next</vt:lpstr>
      <vt:lpstr>Brandon Grotesque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 Conkey</dc:creator>
  <cp:lastModifiedBy>Paul Rosenbaum</cp:lastModifiedBy>
  <cp:revision>25</cp:revision>
  <dcterms:created xsi:type="dcterms:W3CDTF">2025-01-05T17:52:32Z</dcterms:created>
  <dcterms:modified xsi:type="dcterms:W3CDTF">2025-02-05T17:52:36Z</dcterms:modified>
</cp:coreProperties>
</file>